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47"/>
  </p:notesMasterIdLst>
  <p:handoutMasterIdLst>
    <p:handoutMasterId r:id="rId48"/>
  </p:handoutMasterIdLst>
  <p:sldIdLst>
    <p:sldId id="256" r:id="rId2"/>
    <p:sldId id="257" r:id="rId3"/>
    <p:sldId id="258" r:id="rId4"/>
    <p:sldId id="259" r:id="rId5"/>
    <p:sldId id="260" r:id="rId6"/>
    <p:sldId id="284" r:id="rId7"/>
    <p:sldId id="261" r:id="rId8"/>
    <p:sldId id="264" r:id="rId9"/>
    <p:sldId id="265" r:id="rId10"/>
    <p:sldId id="262" r:id="rId11"/>
    <p:sldId id="277" r:id="rId12"/>
    <p:sldId id="278" r:id="rId13"/>
    <p:sldId id="279" r:id="rId14"/>
    <p:sldId id="280" r:id="rId15"/>
    <p:sldId id="285" r:id="rId16"/>
    <p:sldId id="286" r:id="rId17"/>
    <p:sldId id="287" r:id="rId18"/>
    <p:sldId id="291" r:id="rId19"/>
    <p:sldId id="293" r:id="rId20"/>
    <p:sldId id="296" r:id="rId21"/>
    <p:sldId id="294" r:id="rId22"/>
    <p:sldId id="297" r:id="rId23"/>
    <p:sldId id="295" r:id="rId24"/>
    <p:sldId id="288" r:id="rId25"/>
    <p:sldId id="289" r:id="rId26"/>
    <p:sldId id="290" r:id="rId27"/>
    <p:sldId id="303" r:id="rId28"/>
    <p:sldId id="282" r:id="rId29"/>
    <p:sldId id="283" r:id="rId30"/>
    <p:sldId id="281" r:id="rId31"/>
    <p:sldId id="298" r:id="rId32"/>
    <p:sldId id="300" r:id="rId33"/>
    <p:sldId id="301" r:id="rId34"/>
    <p:sldId id="302" r:id="rId35"/>
    <p:sldId id="299" r:id="rId36"/>
    <p:sldId id="266" r:id="rId37"/>
    <p:sldId id="267" r:id="rId38"/>
    <p:sldId id="268" r:id="rId39"/>
    <p:sldId id="269" r:id="rId40"/>
    <p:sldId id="270" r:id="rId41"/>
    <p:sldId id="271" r:id="rId42"/>
    <p:sldId id="272" r:id="rId43"/>
    <p:sldId id="273" r:id="rId44"/>
    <p:sldId id="274" r:id="rId45"/>
    <p:sldId id="275" r:id="rId46"/>
  </p:sldIdLst>
  <p:sldSz cx="12192000" cy="9144000"/>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00"/>
    <a:srgbClr val="0033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2" autoAdjust="0"/>
    <p:restoredTop sz="94696" autoAdjust="0"/>
  </p:normalViewPr>
  <p:slideViewPr>
    <p:cSldViewPr snapToGrid="0">
      <p:cViewPr varScale="1">
        <p:scale>
          <a:sx n="48" d="100"/>
          <a:sy n="48" d="100"/>
        </p:scale>
        <p:origin x="48" y="442"/>
      </p:cViewPr>
      <p:guideLst>
        <p:guide orient="horz" pos="28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59.wmf"/><Relationship Id="rId7" Type="http://schemas.openxmlformats.org/officeDocument/2006/relationships/image" Target="../media/image63.wmf"/><Relationship Id="rId12" Type="http://schemas.openxmlformats.org/officeDocument/2006/relationships/image" Target="../media/image68.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11" Type="http://schemas.openxmlformats.org/officeDocument/2006/relationships/image" Target="../media/image67.wmf"/><Relationship Id="rId5" Type="http://schemas.openxmlformats.org/officeDocument/2006/relationships/image" Target="../media/image61.wmf"/><Relationship Id="rId10" Type="http://schemas.openxmlformats.org/officeDocument/2006/relationships/image" Target="../media/image66.wmf"/><Relationship Id="rId4" Type="http://schemas.openxmlformats.org/officeDocument/2006/relationships/image" Target="../media/image60.wmf"/><Relationship Id="rId9"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4.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 Id="rId9" Type="http://schemas.openxmlformats.org/officeDocument/2006/relationships/image" Target="../media/image9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0.wmf"/><Relationship Id="rId7" Type="http://schemas.openxmlformats.org/officeDocument/2006/relationships/image" Target="../media/image104.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C83E59B-7F49-4B94-A13D-B30581271658}"/>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8" tIns="48329" rIns="96658" bIns="48329" numCol="1" anchor="t" anchorCtr="0" compatLnSpc="1">
            <a:prstTxWarp prst="textNoShape">
              <a:avLst/>
            </a:prstTxWarp>
          </a:bodyPr>
          <a:lstStyle>
            <a:lvl1pPr defTabSz="967300" eaLnBrk="1" hangingPunct="1">
              <a:defRPr sz="1200">
                <a:latin typeface="Times New Roman" pitchFamily="18" charset="0"/>
              </a:defRPr>
            </a:lvl1pPr>
          </a:lstStyle>
          <a:p>
            <a:pPr>
              <a:defRPr/>
            </a:pPr>
            <a:endParaRPr lang="en-US"/>
          </a:p>
        </p:txBody>
      </p:sp>
      <p:sp>
        <p:nvSpPr>
          <p:cNvPr id="29699" name="Rectangle 3">
            <a:extLst>
              <a:ext uri="{FF2B5EF4-FFF2-40B4-BE49-F238E27FC236}">
                <a16:creationId xmlns:a16="http://schemas.microsoft.com/office/drawing/2014/main" id="{6A7B7671-1B4F-4A4F-9B44-23D3DFD6F828}"/>
              </a:ext>
            </a:extLst>
          </p:cNvPr>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58" tIns="48329" rIns="96658" bIns="48329" numCol="1" anchor="t" anchorCtr="0" compatLnSpc="1">
            <a:prstTxWarp prst="textNoShape">
              <a:avLst/>
            </a:prstTxWarp>
          </a:bodyPr>
          <a:lstStyle>
            <a:lvl1pPr algn="r" defTabSz="967300" eaLnBrk="1" hangingPunct="1">
              <a:defRPr sz="1200">
                <a:latin typeface="Times New Roman" pitchFamily="18" charset="0"/>
              </a:defRPr>
            </a:lvl1pPr>
          </a:lstStyle>
          <a:p>
            <a:pPr>
              <a:defRPr/>
            </a:pPr>
            <a:endParaRPr lang="en-US"/>
          </a:p>
        </p:txBody>
      </p:sp>
      <p:sp>
        <p:nvSpPr>
          <p:cNvPr id="29700" name="Rectangle 4">
            <a:extLst>
              <a:ext uri="{FF2B5EF4-FFF2-40B4-BE49-F238E27FC236}">
                <a16:creationId xmlns:a16="http://schemas.microsoft.com/office/drawing/2014/main" id="{3C10BABA-9F5A-446F-BC5F-E4F78A8823BA}"/>
              </a:ext>
            </a:extLst>
          </p:cNvPr>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58" tIns="48329" rIns="96658" bIns="48329" numCol="1" anchor="b" anchorCtr="0" compatLnSpc="1">
            <a:prstTxWarp prst="textNoShape">
              <a:avLst/>
            </a:prstTxWarp>
          </a:bodyPr>
          <a:lstStyle>
            <a:lvl1pPr defTabSz="967300" eaLnBrk="1" hangingPunct="1">
              <a:defRPr sz="1200">
                <a:latin typeface="Times New Roman" pitchFamily="18" charset="0"/>
              </a:defRPr>
            </a:lvl1pPr>
          </a:lstStyle>
          <a:p>
            <a:pPr>
              <a:defRPr/>
            </a:pPr>
            <a:endParaRPr lang="en-US"/>
          </a:p>
        </p:txBody>
      </p:sp>
      <p:sp>
        <p:nvSpPr>
          <p:cNvPr id="29701" name="Rectangle 5">
            <a:extLst>
              <a:ext uri="{FF2B5EF4-FFF2-40B4-BE49-F238E27FC236}">
                <a16:creationId xmlns:a16="http://schemas.microsoft.com/office/drawing/2014/main" id="{97C649A2-FEA8-4476-A286-946E910BA305}"/>
              </a:ext>
            </a:extLst>
          </p:cNvPr>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58" tIns="48329" rIns="96658" bIns="48329" numCol="1" anchor="b" anchorCtr="0" compatLnSpc="1">
            <a:prstTxWarp prst="textNoShape">
              <a:avLst/>
            </a:prstTxWarp>
          </a:bodyPr>
          <a:lstStyle>
            <a:lvl1pPr algn="r" defTabSz="966788" eaLnBrk="1" hangingPunct="1">
              <a:defRPr sz="1200" smtClean="0">
                <a:latin typeface="Times New Roman" panose="02020603050405020304" pitchFamily="18" charset="0"/>
              </a:defRPr>
            </a:lvl1pPr>
          </a:lstStyle>
          <a:p>
            <a:pPr>
              <a:defRPr/>
            </a:pPr>
            <a:fld id="{8F468311-328B-4590-BD78-FE86AEA2364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87246A5-BACE-4F26-A0CE-033AF10638DC}"/>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8" tIns="48329" rIns="96658" bIns="48329" numCol="1" anchor="t" anchorCtr="0" compatLnSpc="1">
            <a:prstTxWarp prst="textNoShape">
              <a:avLst/>
            </a:prstTxWarp>
          </a:bodyPr>
          <a:lstStyle>
            <a:lvl1pPr defTabSz="967300" eaLnBrk="1" hangingPunct="1">
              <a:defRPr sz="1200" b="1">
                <a:latin typeface="Times New Roman" pitchFamily="18" charset="0"/>
              </a:defRPr>
            </a:lvl1pPr>
          </a:lstStyle>
          <a:p>
            <a:pPr>
              <a:defRPr/>
            </a:pPr>
            <a:endParaRPr lang="en-US"/>
          </a:p>
        </p:txBody>
      </p:sp>
      <p:sp>
        <p:nvSpPr>
          <p:cNvPr id="6147" name="Rectangle 3">
            <a:extLst>
              <a:ext uri="{FF2B5EF4-FFF2-40B4-BE49-F238E27FC236}">
                <a16:creationId xmlns:a16="http://schemas.microsoft.com/office/drawing/2014/main" id="{7CE2DB16-E3D7-4585-86AD-D0535D03CA5F}"/>
              </a:ext>
            </a:extLst>
          </p:cNvPr>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58" tIns="48329" rIns="96658" bIns="48329" numCol="1" anchor="t" anchorCtr="0" compatLnSpc="1">
            <a:prstTxWarp prst="textNoShape">
              <a:avLst/>
            </a:prstTxWarp>
          </a:bodyPr>
          <a:lstStyle>
            <a:lvl1pPr algn="r" defTabSz="967300" eaLnBrk="1" hangingPunct="1">
              <a:defRPr sz="1200" b="1">
                <a:latin typeface="Times New Roman" pitchFamily="18" charset="0"/>
              </a:defRPr>
            </a:lvl1pPr>
          </a:lstStyle>
          <a:p>
            <a:pPr>
              <a:defRPr/>
            </a:pPr>
            <a:endParaRPr lang="en-US"/>
          </a:p>
        </p:txBody>
      </p:sp>
      <p:sp>
        <p:nvSpPr>
          <p:cNvPr id="13316" name="Rectangle 4">
            <a:extLst>
              <a:ext uri="{FF2B5EF4-FFF2-40B4-BE49-F238E27FC236}">
                <a16:creationId xmlns:a16="http://schemas.microsoft.com/office/drawing/2014/main" id="{0A52C020-F184-4D40-B279-E10A6B4AE153}"/>
              </a:ext>
            </a:extLst>
          </p:cNvPr>
          <p:cNvSpPr>
            <a:spLocks noGrp="1" noRot="1" noChangeAspect="1" noChangeArrowheads="1" noTextEdit="1"/>
          </p:cNvSpPr>
          <p:nvPr>
            <p:ph type="sldImg" idx="2"/>
          </p:nvPr>
        </p:nvSpPr>
        <p:spPr bwMode="auto">
          <a:xfrm>
            <a:off x="1258888" y="720725"/>
            <a:ext cx="4799012"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F9C70DB2-C99B-4B89-B615-1A756FEAED76}"/>
              </a:ext>
            </a:extLst>
          </p:cNvPr>
          <p:cNvSpPr>
            <a:spLocks noGrp="1" noChangeArrowheads="1"/>
          </p:cNvSpPr>
          <p:nvPr>
            <p:ph type="body" sz="quarter" idx="3"/>
          </p:nvPr>
        </p:nvSpPr>
        <p:spPr bwMode="auto">
          <a:xfrm>
            <a:off x="976313" y="4560888"/>
            <a:ext cx="5362575" cy="4319587"/>
          </a:xfrm>
          <a:prstGeom prst="rect">
            <a:avLst/>
          </a:prstGeom>
          <a:noFill/>
          <a:ln w="9525">
            <a:noFill/>
            <a:miter lim="800000"/>
            <a:headEnd/>
            <a:tailEnd/>
          </a:ln>
          <a:effectLst/>
        </p:spPr>
        <p:txBody>
          <a:bodyPr vert="horz" wrap="square" lIns="96658" tIns="48329" rIns="96658" bIns="4832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E96265C9-4076-4863-A218-7534EC196003}"/>
              </a:ext>
            </a:extLst>
          </p:cNvPr>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58" tIns="48329" rIns="96658" bIns="48329" numCol="1" anchor="b" anchorCtr="0" compatLnSpc="1">
            <a:prstTxWarp prst="textNoShape">
              <a:avLst/>
            </a:prstTxWarp>
          </a:bodyPr>
          <a:lstStyle>
            <a:lvl1pPr defTabSz="967300" eaLnBrk="1" hangingPunct="1">
              <a:defRPr sz="1200" b="1">
                <a:latin typeface="Times New Roman" pitchFamily="18" charset="0"/>
              </a:defRPr>
            </a:lvl1pPr>
          </a:lstStyle>
          <a:p>
            <a:pPr>
              <a:defRPr/>
            </a:pPr>
            <a:endParaRPr lang="en-US"/>
          </a:p>
        </p:txBody>
      </p:sp>
      <p:sp>
        <p:nvSpPr>
          <p:cNvPr id="6151" name="Rectangle 7">
            <a:extLst>
              <a:ext uri="{FF2B5EF4-FFF2-40B4-BE49-F238E27FC236}">
                <a16:creationId xmlns:a16="http://schemas.microsoft.com/office/drawing/2014/main" id="{DFBB2F00-0289-4BA3-AE70-9562FE5EB215}"/>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58" tIns="48329" rIns="96658" bIns="48329" numCol="1" anchor="b" anchorCtr="0" compatLnSpc="1">
            <a:prstTxWarp prst="textNoShape">
              <a:avLst/>
            </a:prstTxWarp>
          </a:bodyPr>
          <a:lstStyle>
            <a:lvl1pPr algn="r" defTabSz="966788" eaLnBrk="1" hangingPunct="1">
              <a:defRPr sz="1200" b="1" smtClean="0">
                <a:latin typeface="Times New Roman" panose="02020603050405020304" pitchFamily="18" charset="0"/>
              </a:defRPr>
            </a:lvl1pPr>
          </a:lstStyle>
          <a:p>
            <a:pPr>
              <a:defRPr/>
            </a:pPr>
            <a:fld id="{FF6E9263-C9EA-440D-A9D0-1202A0533DD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BDC9074E-A2F0-4DA4-9CF6-5893F7B647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0303A7A3-560A-4C7D-BBD8-5EC3DFF410B9}"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8BB833AA-B0F1-49AC-836E-964733FFF109}"/>
              </a:ext>
            </a:extLst>
          </p:cNvPr>
          <p:cNvSpPr>
            <a:spLocks noGrp="1" noRot="1" noChangeAspect="1" noChangeArrowheads="1" noTextEdit="1"/>
          </p:cNvSpPr>
          <p:nvPr>
            <p:ph type="sldImg"/>
          </p:nvPr>
        </p:nvSpPr>
        <p:spPr>
          <a:xfrm>
            <a:off x="1258888" y="720725"/>
            <a:ext cx="4799012" cy="3600450"/>
          </a:xfrm>
          <a:ln/>
        </p:spPr>
      </p:sp>
      <p:sp>
        <p:nvSpPr>
          <p:cNvPr id="16388" name="Rectangle 3">
            <a:extLst>
              <a:ext uri="{FF2B5EF4-FFF2-40B4-BE49-F238E27FC236}">
                <a16:creationId xmlns:a16="http://schemas.microsoft.com/office/drawing/2014/main" id="{0340B552-CE07-4FE6-99EF-126BD60B50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3B6BD56F-1C7C-4EE8-B9E1-5162D12494F2}"/>
              </a:ext>
            </a:extLst>
          </p:cNvPr>
          <p:cNvSpPr>
            <a:spLocks noGrp="1" noRot="1" noChangeAspect="1" noTextEdit="1"/>
          </p:cNvSpPr>
          <p:nvPr>
            <p:ph type="sldImg"/>
          </p:nvPr>
        </p:nvSpPr>
        <p:spPr>
          <a:xfrm>
            <a:off x="1258888" y="720725"/>
            <a:ext cx="4799012" cy="3600450"/>
          </a:xfrm>
          <a:ln/>
        </p:spPr>
      </p:sp>
      <p:sp>
        <p:nvSpPr>
          <p:cNvPr id="35843" name="Notes Placeholder 2">
            <a:extLst>
              <a:ext uri="{FF2B5EF4-FFF2-40B4-BE49-F238E27FC236}">
                <a16:creationId xmlns:a16="http://schemas.microsoft.com/office/drawing/2014/main" id="{38EF02D7-C435-49F6-8497-B0CDD62B6F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a:extLst>
              <a:ext uri="{FF2B5EF4-FFF2-40B4-BE49-F238E27FC236}">
                <a16:creationId xmlns:a16="http://schemas.microsoft.com/office/drawing/2014/main" id="{ADFC7189-1758-40B2-BF85-5A40B98589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305203F2-CA1C-4592-84E0-4FA5F6A354AA}"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F6E9263-C9EA-440D-A9D0-1202A0533DDA}" type="slidenum">
              <a:rPr lang="en-US" altLang="en-US" smtClean="0"/>
              <a:pPr>
                <a:defRPr/>
              </a:pPr>
              <a:t>37</a:t>
            </a:fld>
            <a:endParaRPr lang="en-US" altLang="en-US"/>
          </a:p>
        </p:txBody>
      </p:sp>
    </p:spTree>
    <p:extLst>
      <p:ext uri="{BB962C8B-B14F-4D97-AF65-F5344CB8AC3E}">
        <p14:creationId xmlns:p14="http://schemas.microsoft.com/office/powerpoint/2010/main" val="1103260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F514482E-69F0-4871-84FB-3A6DCEF2952B}"/>
              </a:ext>
            </a:extLst>
          </p:cNvPr>
          <p:cNvGrpSpPr>
            <a:grpSpLocks/>
          </p:cNvGrpSpPr>
          <p:nvPr/>
        </p:nvGrpSpPr>
        <p:grpSpPr bwMode="auto">
          <a:xfrm>
            <a:off x="0" y="1"/>
            <a:ext cx="12192000" cy="9142413"/>
            <a:chOff x="0" y="0"/>
            <a:chExt cx="5760" cy="4319"/>
          </a:xfrm>
        </p:grpSpPr>
        <p:sp>
          <p:nvSpPr>
            <p:cNvPr id="5" name="Freeform 3">
              <a:extLst>
                <a:ext uri="{FF2B5EF4-FFF2-40B4-BE49-F238E27FC236}">
                  <a16:creationId xmlns:a16="http://schemas.microsoft.com/office/drawing/2014/main" id="{B86B5EFA-8255-41D6-B534-BA640223BDF4}"/>
                </a:ext>
              </a:extLst>
            </p:cNvPr>
            <p:cNvSpPr>
              <a:spLocks/>
            </p:cNvSpPr>
            <p:nvPr/>
          </p:nvSpPr>
          <p:spPr bwMode="hidden">
            <a:xfrm>
              <a:off x="0" y="12"/>
              <a:ext cx="5759"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6" name="Freeform 4">
              <a:extLst>
                <a:ext uri="{FF2B5EF4-FFF2-40B4-BE49-F238E27FC236}">
                  <a16:creationId xmlns:a16="http://schemas.microsoft.com/office/drawing/2014/main" id="{1E006B0F-FED9-4E34-B80E-695C5E2F7B38}"/>
                </a:ext>
              </a:extLst>
            </p:cNvPr>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7" name="Freeform 5">
              <a:extLst>
                <a:ext uri="{FF2B5EF4-FFF2-40B4-BE49-F238E27FC236}">
                  <a16:creationId xmlns:a16="http://schemas.microsoft.com/office/drawing/2014/main" id="{A990192A-4A87-4897-9262-08B256DBFD80}"/>
                </a:ext>
              </a:extLst>
            </p:cNvPr>
            <p:cNvSpPr>
              <a:spLocks/>
            </p:cNvSpPr>
            <p:nvPr/>
          </p:nvSpPr>
          <p:spPr bwMode="hidden">
            <a:xfrm>
              <a:off x="0" y="3433"/>
              <a:ext cx="4039" cy="190"/>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8" name="Freeform 6">
              <a:extLst>
                <a:ext uri="{FF2B5EF4-FFF2-40B4-BE49-F238E27FC236}">
                  <a16:creationId xmlns:a16="http://schemas.microsoft.com/office/drawing/2014/main" id="{D67223E6-1CA5-4857-AB00-78B8C4D8A96A}"/>
                </a:ext>
              </a:extLst>
            </p:cNvPr>
            <p:cNvSpPr>
              <a:spLocks/>
            </p:cNvSpPr>
            <p:nvPr/>
          </p:nvSpPr>
          <p:spPr bwMode="hidden">
            <a:xfrm>
              <a:off x="4039" y="3577"/>
              <a:ext cx="1720" cy="64"/>
            </a:xfrm>
            <a:custGeom>
              <a:avLst/>
              <a:gdLst>
                <a:gd name="T0" fmla="*/ 1710 w 1722"/>
                <a:gd name="T1" fmla="*/ 54 h 66"/>
                <a:gd name="T2" fmla="*/ 1710 w 1722"/>
                <a:gd name="T3" fmla="*/ 48 h 66"/>
                <a:gd name="T4" fmla="*/ 0 w 1722"/>
                <a:gd name="T5" fmla="*/ 0 h 66"/>
                <a:gd name="T6" fmla="*/ 0 w 1722"/>
                <a:gd name="T7" fmla="*/ 42 h 66"/>
                <a:gd name="T8" fmla="*/ 1710 w 1722"/>
                <a:gd name="T9" fmla="*/ 54 h 66"/>
                <a:gd name="T10" fmla="*/ 1710 w 1722"/>
                <a:gd name="T11" fmla="*/ 54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Freeform 7">
              <a:extLst>
                <a:ext uri="{FF2B5EF4-FFF2-40B4-BE49-F238E27FC236}">
                  <a16:creationId xmlns:a16="http://schemas.microsoft.com/office/drawing/2014/main" id="{AC08FC6C-D19F-4C1B-A944-3D797412D75A}"/>
                </a:ext>
              </a:extLst>
            </p:cNvPr>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en-US">
                <a:latin typeface="Arial" charset="0"/>
              </a:endParaRPr>
            </a:p>
          </p:txBody>
        </p:sp>
        <p:sp>
          <p:nvSpPr>
            <p:cNvPr id="10" name="Freeform 8">
              <a:extLst>
                <a:ext uri="{FF2B5EF4-FFF2-40B4-BE49-F238E27FC236}">
                  <a16:creationId xmlns:a16="http://schemas.microsoft.com/office/drawing/2014/main" id="{6894A30C-87B8-47E7-A9A7-FBF301D1CDEF}"/>
                </a:ext>
              </a:extLst>
            </p:cNvPr>
            <p:cNvSpPr>
              <a:spLocks/>
            </p:cNvSpPr>
            <p:nvPr/>
          </p:nvSpPr>
          <p:spPr bwMode="hidden">
            <a:xfrm>
              <a:off x="4784" y="3702"/>
              <a:ext cx="975" cy="101"/>
            </a:xfrm>
            <a:custGeom>
              <a:avLst/>
              <a:gdLst>
                <a:gd name="T0" fmla="*/ 975 w 975"/>
                <a:gd name="T1" fmla="*/ 48 h 101"/>
                <a:gd name="T2" fmla="*/ 975 w 975"/>
                <a:gd name="T3" fmla="*/ 0 h 101"/>
                <a:gd name="T4" fmla="*/ 0 w 975"/>
                <a:gd name="T5" fmla="*/ 24 h 101"/>
                <a:gd name="T6" fmla="*/ 0 w 975"/>
                <a:gd name="T7" fmla="*/ 101 h 101"/>
                <a:gd name="T8" fmla="*/ 975 w 975"/>
                <a:gd name="T9" fmla="*/ 48 h 101"/>
                <a:gd name="T10" fmla="*/ 975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 name="Freeform 9">
              <a:extLst>
                <a:ext uri="{FF2B5EF4-FFF2-40B4-BE49-F238E27FC236}">
                  <a16:creationId xmlns:a16="http://schemas.microsoft.com/office/drawing/2014/main" id="{89D26F8E-E391-4221-B2A1-A7B2EE0C03D3}"/>
                </a:ext>
              </a:extLst>
            </p:cNvPr>
            <p:cNvSpPr>
              <a:spLocks/>
            </p:cNvSpPr>
            <p:nvPr/>
          </p:nvSpPr>
          <p:spPr bwMode="hidden">
            <a:xfrm>
              <a:off x="3619" y="3815"/>
              <a:ext cx="2140" cy="198"/>
            </a:xfrm>
            <a:custGeom>
              <a:avLst/>
              <a:gdLst>
                <a:gd name="T0" fmla="*/ 2135 w 2141"/>
                <a:gd name="T1" fmla="*/ 0 h 198"/>
                <a:gd name="T2" fmla="*/ 0 w 2141"/>
                <a:gd name="T3" fmla="*/ 156 h 198"/>
                <a:gd name="T4" fmla="*/ 0 w 2141"/>
                <a:gd name="T5" fmla="*/ 198 h 198"/>
                <a:gd name="T6" fmla="*/ 2135 w 2141"/>
                <a:gd name="T7" fmla="*/ 0 h 198"/>
                <a:gd name="T8" fmla="*/ 2135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0">
              <a:extLst>
                <a:ext uri="{FF2B5EF4-FFF2-40B4-BE49-F238E27FC236}">
                  <a16:creationId xmlns:a16="http://schemas.microsoft.com/office/drawing/2014/main" id="{77DECFF6-E4CE-4CCA-BDBD-92FED09436F3}"/>
                </a:ext>
              </a:extLst>
            </p:cNvPr>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13" name="Freeform 11">
              <a:extLst>
                <a:ext uri="{FF2B5EF4-FFF2-40B4-BE49-F238E27FC236}">
                  <a16:creationId xmlns:a16="http://schemas.microsoft.com/office/drawing/2014/main" id="{111ABF8A-A46A-4C8C-99B7-6A3E12172308}"/>
                </a:ext>
              </a:extLst>
            </p:cNvPr>
            <p:cNvSpPr>
              <a:spLocks/>
            </p:cNvSpPr>
            <p:nvPr/>
          </p:nvSpPr>
          <p:spPr bwMode="hidden">
            <a:xfrm>
              <a:off x="2097" y="4043"/>
              <a:ext cx="2513" cy="276"/>
            </a:xfrm>
            <a:custGeom>
              <a:avLst/>
              <a:gdLst>
                <a:gd name="T0" fmla="*/ 2164 w 2517"/>
                <a:gd name="T1" fmla="*/ 276 h 276"/>
                <a:gd name="T2" fmla="*/ 2493 w 2517"/>
                <a:gd name="T3" fmla="*/ 204 h 276"/>
                <a:gd name="T4" fmla="*/ 2236 w 2517"/>
                <a:gd name="T5" fmla="*/ 0 h 276"/>
                <a:gd name="T6" fmla="*/ 0 w 2517"/>
                <a:gd name="T7" fmla="*/ 276 h 276"/>
                <a:gd name="T8" fmla="*/ 2164 w 2517"/>
                <a:gd name="T9" fmla="*/ 276 h 276"/>
                <a:gd name="T10" fmla="*/ 2164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2">
              <a:extLst>
                <a:ext uri="{FF2B5EF4-FFF2-40B4-BE49-F238E27FC236}">
                  <a16:creationId xmlns:a16="http://schemas.microsoft.com/office/drawing/2014/main" id="{31CD9B40-0E67-478C-919D-E3BF1656A125}"/>
                </a:ext>
              </a:extLst>
            </p:cNvPr>
            <p:cNvSpPr>
              <a:spLocks/>
            </p:cNvSpPr>
            <p:nvPr/>
          </p:nvSpPr>
          <p:spPr bwMode="hidden">
            <a:xfrm>
              <a:off x="4355"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en-US">
                <a:latin typeface="Arial" charset="0"/>
              </a:endParaRPr>
            </a:p>
          </p:txBody>
        </p:sp>
        <p:sp>
          <p:nvSpPr>
            <p:cNvPr id="15" name="Freeform 13">
              <a:extLst>
                <a:ext uri="{FF2B5EF4-FFF2-40B4-BE49-F238E27FC236}">
                  <a16:creationId xmlns:a16="http://schemas.microsoft.com/office/drawing/2014/main" id="{7913A1E0-41DE-4D50-ACB0-7C0600EB2994}"/>
                </a:ext>
              </a:extLst>
            </p:cNvPr>
            <p:cNvSpPr>
              <a:spLocks/>
            </p:cNvSpPr>
            <p:nvPr/>
          </p:nvSpPr>
          <p:spPr bwMode="hidden">
            <a:xfrm>
              <a:off x="5031" y="3151"/>
              <a:ext cx="728" cy="240"/>
            </a:xfrm>
            <a:custGeom>
              <a:avLst/>
              <a:gdLst>
                <a:gd name="T0" fmla="*/ 723 w 729"/>
                <a:gd name="T1" fmla="*/ 240 h 240"/>
                <a:gd name="T2" fmla="*/ 0 w 729"/>
                <a:gd name="T3" fmla="*/ 0 h 240"/>
                <a:gd name="T4" fmla="*/ 0 w 729"/>
                <a:gd name="T5" fmla="*/ 6 h 240"/>
                <a:gd name="T6" fmla="*/ 723 w 729"/>
                <a:gd name="T7" fmla="*/ 240 h 240"/>
                <a:gd name="T8" fmla="*/ 723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4">
              <a:extLst>
                <a:ext uri="{FF2B5EF4-FFF2-40B4-BE49-F238E27FC236}">
                  <a16:creationId xmlns:a16="http://schemas.microsoft.com/office/drawing/2014/main" id="{9B65AAA0-03A7-4860-A84C-0C706BF5A9AE}"/>
                </a:ext>
              </a:extLst>
            </p:cNvPr>
            <p:cNvSpPr>
              <a:spLocks/>
            </p:cNvSpPr>
            <p:nvPr/>
          </p:nvSpPr>
          <p:spPr bwMode="hidden">
            <a:xfrm>
              <a:off x="0" y="1486"/>
              <a:ext cx="5031" cy="1672"/>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17" name="Freeform 15">
              <a:extLst>
                <a:ext uri="{FF2B5EF4-FFF2-40B4-BE49-F238E27FC236}">
                  <a16:creationId xmlns:a16="http://schemas.microsoft.com/office/drawing/2014/main" id="{883FAEB6-3C78-42F7-9A73-E651EC2FEE03}"/>
                </a:ext>
              </a:extLst>
            </p:cNvPr>
            <p:cNvSpPr>
              <a:spLocks/>
            </p:cNvSpPr>
            <p:nvPr/>
          </p:nvSpPr>
          <p:spPr bwMode="hidden">
            <a:xfrm>
              <a:off x="5031" y="3049"/>
              <a:ext cx="728" cy="318"/>
            </a:xfrm>
            <a:custGeom>
              <a:avLst/>
              <a:gdLst>
                <a:gd name="T0" fmla="*/ 723 w 729"/>
                <a:gd name="T1" fmla="*/ 318 h 318"/>
                <a:gd name="T2" fmla="*/ 723 w 729"/>
                <a:gd name="T3" fmla="*/ 312 h 318"/>
                <a:gd name="T4" fmla="*/ 0 w 729"/>
                <a:gd name="T5" fmla="*/ 0 h 318"/>
                <a:gd name="T6" fmla="*/ 0 w 729"/>
                <a:gd name="T7" fmla="*/ 54 h 318"/>
                <a:gd name="T8" fmla="*/ 723 w 729"/>
                <a:gd name="T9" fmla="*/ 318 h 318"/>
                <a:gd name="T10" fmla="*/ 723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Freeform 16">
              <a:extLst>
                <a:ext uri="{FF2B5EF4-FFF2-40B4-BE49-F238E27FC236}">
                  <a16:creationId xmlns:a16="http://schemas.microsoft.com/office/drawing/2014/main" id="{B26E1FAC-7AC8-44F5-9A43-220E5A9C4A0E}"/>
                </a:ext>
              </a:extLst>
            </p:cNvPr>
            <p:cNvSpPr>
              <a:spLocks/>
            </p:cNvSpPr>
            <p:nvPr/>
          </p:nvSpPr>
          <p:spPr bwMode="hidden">
            <a:xfrm>
              <a:off x="0" y="916"/>
              <a:ext cx="5031" cy="2188"/>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19" name="Freeform 17">
              <a:extLst>
                <a:ext uri="{FF2B5EF4-FFF2-40B4-BE49-F238E27FC236}">
                  <a16:creationId xmlns:a16="http://schemas.microsoft.com/office/drawing/2014/main" id="{438F6B7E-67F2-4CBC-AB98-C50237280BC5}"/>
                </a:ext>
              </a:extLst>
            </p:cNvPr>
            <p:cNvSpPr>
              <a:spLocks/>
            </p:cNvSpPr>
            <p:nvPr/>
          </p:nvSpPr>
          <p:spPr bwMode="hidden">
            <a:xfrm>
              <a:off x="2295" y="0"/>
              <a:ext cx="3160"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20" name="Freeform 18">
              <a:extLst>
                <a:ext uri="{FF2B5EF4-FFF2-40B4-BE49-F238E27FC236}">
                  <a16:creationId xmlns:a16="http://schemas.microsoft.com/office/drawing/2014/main" id="{F2EEFD3B-A498-4529-B1DB-969853999239}"/>
                </a:ext>
              </a:extLst>
            </p:cNvPr>
            <p:cNvSpPr>
              <a:spLocks/>
            </p:cNvSpPr>
            <p:nvPr/>
          </p:nvSpPr>
          <p:spPr bwMode="hidden">
            <a:xfrm>
              <a:off x="5435" y="2702"/>
              <a:ext cx="324"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en-US">
                <a:latin typeface="Arial" charset="0"/>
              </a:endParaRPr>
            </a:p>
          </p:txBody>
        </p:sp>
        <p:sp>
          <p:nvSpPr>
            <p:cNvPr id="21" name="Freeform 19">
              <a:extLst>
                <a:ext uri="{FF2B5EF4-FFF2-40B4-BE49-F238E27FC236}">
                  <a16:creationId xmlns:a16="http://schemas.microsoft.com/office/drawing/2014/main" id="{19B9DA73-6E34-4FB4-B551-2F858A5FB03C}"/>
                </a:ext>
              </a:extLst>
            </p:cNvPr>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20">
              <a:extLst>
                <a:ext uri="{FF2B5EF4-FFF2-40B4-BE49-F238E27FC236}">
                  <a16:creationId xmlns:a16="http://schemas.microsoft.com/office/drawing/2014/main" id="{779FCFC3-E1CA-45C7-878E-2874D5D4D00E}"/>
                </a:ext>
              </a:extLst>
            </p:cNvPr>
            <p:cNvSpPr>
              <a:spLocks/>
            </p:cNvSpPr>
            <p:nvPr/>
          </p:nvSpPr>
          <p:spPr bwMode="hidden">
            <a:xfrm>
              <a:off x="2455" y="0"/>
              <a:ext cx="3120"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23" name="Freeform 21">
              <a:extLst>
                <a:ext uri="{FF2B5EF4-FFF2-40B4-BE49-F238E27FC236}">
                  <a16:creationId xmlns:a16="http://schemas.microsoft.com/office/drawing/2014/main" id="{B233291A-6783-49BA-9AD9-DDD0390A92E3}"/>
                </a:ext>
              </a:extLst>
            </p:cNvPr>
            <p:cNvSpPr>
              <a:spLocks/>
            </p:cNvSpPr>
            <p:nvPr/>
          </p:nvSpPr>
          <p:spPr bwMode="hidden">
            <a:xfrm>
              <a:off x="5627"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22">
              <a:extLst>
                <a:ext uri="{FF2B5EF4-FFF2-40B4-BE49-F238E27FC236}">
                  <a16:creationId xmlns:a16="http://schemas.microsoft.com/office/drawing/2014/main" id="{5316FE8B-5BF2-41C3-BA3E-1616083ED042}"/>
                </a:ext>
              </a:extLst>
            </p:cNvPr>
            <p:cNvSpPr>
              <a:spLocks/>
            </p:cNvSpPr>
            <p:nvPr/>
          </p:nvSpPr>
          <p:spPr bwMode="hidden">
            <a:xfrm>
              <a:off x="3112" y="0"/>
              <a:ext cx="2515"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25" name="Freeform 23">
              <a:extLst>
                <a:ext uri="{FF2B5EF4-FFF2-40B4-BE49-F238E27FC236}">
                  <a16:creationId xmlns:a16="http://schemas.microsoft.com/office/drawing/2014/main" id="{73536FF4-B5E2-4A13-8279-695BCE9315DE}"/>
                </a:ext>
              </a:extLst>
            </p:cNvPr>
            <p:cNvSpPr>
              <a:spLocks/>
            </p:cNvSpPr>
            <p:nvPr/>
          </p:nvSpPr>
          <p:spPr bwMode="hidden">
            <a:xfrm>
              <a:off x="3488" y="0"/>
              <a:ext cx="2199"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en-US">
                <a:latin typeface="Arial" charset="0"/>
              </a:endParaRPr>
            </a:p>
          </p:txBody>
        </p:sp>
        <p:sp>
          <p:nvSpPr>
            <p:cNvPr id="26" name="Freeform 24">
              <a:extLst>
                <a:ext uri="{FF2B5EF4-FFF2-40B4-BE49-F238E27FC236}">
                  <a16:creationId xmlns:a16="http://schemas.microsoft.com/office/drawing/2014/main" id="{C61D3C60-6F0A-48BF-B13D-439A5DAE491E}"/>
                </a:ext>
              </a:extLst>
            </p:cNvPr>
            <p:cNvSpPr>
              <a:spLocks/>
            </p:cNvSpPr>
            <p:nvPr/>
          </p:nvSpPr>
          <p:spPr bwMode="hidden">
            <a:xfrm>
              <a:off x="5675"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en-US">
                <a:latin typeface="Arial" charset="0"/>
              </a:endParaRPr>
            </a:p>
          </p:txBody>
        </p:sp>
        <p:sp>
          <p:nvSpPr>
            <p:cNvPr id="27" name="Freeform 25">
              <a:extLst>
                <a:ext uri="{FF2B5EF4-FFF2-40B4-BE49-F238E27FC236}">
                  <a16:creationId xmlns:a16="http://schemas.microsoft.com/office/drawing/2014/main" id="{702BB89D-C54B-4C8D-A312-1D0A45747A24}"/>
                </a:ext>
              </a:extLst>
            </p:cNvPr>
            <p:cNvSpPr>
              <a:spLocks/>
            </p:cNvSpPr>
            <p:nvPr/>
          </p:nvSpPr>
          <p:spPr bwMode="hidden">
            <a:xfrm>
              <a:off x="5603" y="850"/>
              <a:ext cx="156" cy="516"/>
            </a:xfrm>
            <a:custGeom>
              <a:avLst/>
              <a:gdLst>
                <a:gd name="T0" fmla="*/ 161 w 155"/>
                <a:gd name="T1" fmla="*/ 516 h 516"/>
                <a:gd name="T2" fmla="*/ 161 w 155"/>
                <a:gd name="T3" fmla="*/ 204 h 516"/>
                <a:gd name="T4" fmla="*/ 77 w 155"/>
                <a:gd name="T5" fmla="*/ 0 h 516"/>
                <a:gd name="T6" fmla="*/ 0 w 155"/>
                <a:gd name="T7" fmla="*/ 192 h 516"/>
                <a:gd name="T8" fmla="*/ 161 w 155"/>
                <a:gd name="T9" fmla="*/ 516 h 516"/>
                <a:gd name="T10" fmla="*/ 161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26">
              <a:extLst>
                <a:ext uri="{FF2B5EF4-FFF2-40B4-BE49-F238E27FC236}">
                  <a16:creationId xmlns:a16="http://schemas.microsoft.com/office/drawing/2014/main" id="{B273E0EA-4586-4F6F-8EB6-A5F3DF1EAF5E}"/>
                </a:ext>
              </a:extLst>
            </p:cNvPr>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29" name="Freeform 27">
              <a:extLst>
                <a:ext uri="{FF2B5EF4-FFF2-40B4-BE49-F238E27FC236}">
                  <a16:creationId xmlns:a16="http://schemas.microsoft.com/office/drawing/2014/main" id="{10DBC44F-BF49-48CD-B8C4-0D20EBF7C75A}"/>
                </a:ext>
              </a:extLst>
            </p:cNvPr>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30" name="Freeform 28">
              <a:extLst>
                <a:ext uri="{FF2B5EF4-FFF2-40B4-BE49-F238E27FC236}">
                  <a16:creationId xmlns:a16="http://schemas.microsoft.com/office/drawing/2014/main" id="{CEAF0875-EC2C-40AD-BD0C-6B243E7A9E71}"/>
                </a:ext>
              </a:extLst>
            </p:cNvPr>
            <p:cNvSpPr>
              <a:spLocks/>
            </p:cNvSpPr>
            <p:nvPr/>
          </p:nvSpPr>
          <p:spPr bwMode="hidden">
            <a:xfrm>
              <a:off x="5699" y="653"/>
              <a:ext cx="60" cy="310"/>
            </a:xfrm>
            <a:custGeom>
              <a:avLst/>
              <a:gdLst>
                <a:gd name="T0" fmla="*/ 0 w 60"/>
                <a:gd name="T1" fmla="*/ 138 h 312"/>
                <a:gd name="T2" fmla="*/ 60 w 60"/>
                <a:gd name="T3" fmla="*/ 300 h 312"/>
                <a:gd name="T4" fmla="*/ 60 w 60"/>
                <a:gd name="T5" fmla="*/ 6 h 312"/>
                <a:gd name="T6" fmla="*/ 54 w 60"/>
                <a:gd name="T7" fmla="*/ 0 h 312"/>
                <a:gd name="T8" fmla="*/ 0 w 60"/>
                <a:gd name="T9" fmla="*/ 138 h 312"/>
                <a:gd name="T10" fmla="*/ 0 w 60"/>
                <a:gd name="T11" fmla="*/ 138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29">
              <a:extLst>
                <a:ext uri="{FF2B5EF4-FFF2-40B4-BE49-F238E27FC236}">
                  <a16:creationId xmlns:a16="http://schemas.microsoft.com/office/drawing/2014/main" id="{C742BF9E-620D-4D26-882D-253B1B1EAB7A}"/>
                </a:ext>
              </a:extLst>
            </p:cNvPr>
            <p:cNvSpPr>
              <a:spLocks/>
            </p:cNvSpPr>
            <p:nvPr/>
          </p:nvSpPr>
          <p:spPr bwMode="hidden">
            <a:xfrm>
              <a:off x="3"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2" name="Freeform 30">
              <a:extLst>
                <a:ext uri="{FF2B5EF4-FFF2-40B4-BE49-F238E27FC236}">
                  <a16:creationId xmlns:a16="http://schemas.microsoft.com/office/drawing/2014/main" id="{793B56B1-ACF7-4865-9988-6502760D9F45}"/>
                </a:ext>
              </a:extLst>
            </p:cNvPr>
            <p:cNvSpPr>
              <a:spLocks/>
            </p:cNvSpPr>
            <p:nvPr/>
          </p:nvSpPr>
          <p:spPr bwMode="hidden">
            <a:xfrm>
              <a:off x="5755" y="3483"/>
              <a:ext cx="5" cy="6"/>
            </a:xfrm>
            <a:custGeom>
              <a:avLst/>
              <a:gdLst>
                <a:gd name="T0" fmla="*/ 3 w 6"/>
                <a:gd name="T1" fmla="*/ 6 h 6"/>
                <a:gd name="T2" fmla="*/ 0 w 6"/>
                <a:gd name="T3" fmla="*/ 0 h 6"/>
                <a:gd name="T4" fmla="*/ 0 w 6"/>
                <a:gd name="T5" fmla="*/ 6 h 6"/>
                <a:gd name="T6" fmla="*/ 3 w 6"/>
                <a:gd name="T7" fmla="*/ 6 h 6"/>
                <a:gd name="T8" fmla="*/ 3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31">
              <a:extLst>
                <a:ext uri="{FF2B5EF4-FFF2-40B4-BE49-F238E27FC236}">
                  <a16:creationId xmlns:a16="http://schemas.microsoft.com/office/drawing/2014/main" id="{EFFE4420-67A6-4ABF-8D23-56A35247C079}"/>
                </a:ext>
              </a:extLst>
            </p:cNvPr>
            <p:cNvSpPr>
              <a:spLocks/>
            </p:cNvSpPr>
            <p:nvPr/>
          </p:nvSpPr>
          <p:spPr bwMode="hidden">
            <a:xfrm>
              <a:off x="3"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4" name="Freeform 32">
              <a:extLst>
                <a:ext uri="{FF2B5EF4-FFF2-40B4-BE49-F238E27FC236}">
                  <a16:creationId xmlns:a16="http://schemas.microsoft.com/office/drawing/2014/main" id="{96F046FA-29DA-4D73-85D1-798899DD897A}"/>
                </a:ext>
              </a:extLst>
            </p:cNvPr>
            <p:cNvSpPr>
              <a:spLocks/>
            </p:cNvSpPr>
            <p:nvPr/>
          </p:nvSpPr>
          <p:spPr bwMode="hidden">
            <a:xfrm>
              <a:off x="3"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35" name="Freeform 33">
              <a:extLst>
                <a:ext uri="{FF2B5EF4-FFF2-40B4-BE49-F238E27FC236}">
                  <a16:creationId xmlns:a16="http://schemas.microsoft.com/office/drawing/2014/main" id="{D34AA459-B2C1-4A0C-85E9-76974A8321FB}"/>
                </a:ext>
              </a:extLst>
            </p:cNvPr>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6" name="Freeform 34">
              <a:extLst>
                <a:ext uri="{FF2B5EF4-FFF2-40B4-BE49-F238E27FC236}">
                  <a16:creationId xmlns:a16="http://schemas.microsoft.com/office/drawing/2014/main" id="{9B96AB00-281F-41AB-B6BC-E82DCCAD70B2}"/>
                </a:ext>
              </a:extLst>
            </p:cNvPr>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7" name="Freeform 35">
              <a:extLst>
                <a:ext uri="{FF2B5EF4-FFF2-40B4-BE49-F238E27FC236}">
                  <a16:creationId xmlns:a16="http://schemas.microsoft.com/office/drawing/2014/main" id="{F46A5193-04F7-40FF-912A-A0FFB864CFD9}"/>
                </a:ext>
              </a:extLst>
            </p:cNvPr>
            <p:cNvSpPr>
              <a:spLocks/>
            </p:cNvSpPr>
            <p:nvPr/>
          </p:nvSpPr>
          <p:spPr bwMode="hidden">
            <a:xfrm>
              <a:off x="3951"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38" name="Freeform 36">
              <a:extLst>
                <a:ext uri="{FF2B5EF4-FFF2-40B4-BE49-F238E27FC236}">
                  <a16:creationId xmlns:a16="http://schemas.microsoft.com/office/drawing/2014/main" id="{B6C02EA7-855D-4D1F-8006-9F9B6E9D9F0E}"/>
                </a:ext>
              </a:extLst>
            </p:cNvPr>
            <p:cNvSpPr>
              <a:spLocks/>
            </p:cNvSpPr>
            <p:nvPr/>
          </p:nvSpPr>
          <p:spPr bwMode="hidden">
            <a:xfrm>
              <a:off x="4519" y="0"/>
              <a:ext cx="1236"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9" name="Freeform 37">
              <a:extLst>
                <a:ext uri="{FF2B5EF4-FFF2-40B4-BE49-F238E27FC236}">
                  <a16:creationId xmlns:a16="http://schemas.microsoft.com/office/drawing/2014/main" id="{A73F5B6A-0980-4724-8EE0-29E50D2FD4DB}"/>
                </a:ext>
              </a:extLst>
            </p:cNvPr>
            <p:cNvSpPr>
              <a:spLocks/>
            </p:cNvSpPr>
            <p:nvPr/>
          </p:nvSpPr>
          <p:spPr bwMode="hidden">
            <a:xfrm>
              <a:off x="4695"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40" name="Freeform 38">
              <a:extLst>
                <a:ext uri="{FF2B5EF4-FFF2-40B4-BE49-F238E27FC236}">
                  <a16:creationId xmlns:a16="http://schemas.microsoft.com/office/drawing/2014/main" id="{55B293F3-1A44-4079-A924-DA30E4E9C419}"/>
                </a:ext>
              </a:extLst>
            </p:cNvPr>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grpSp>
          <p:nvGrpSpPr>
            <p:cNvPr id="41" name="Group 39">
              <a:extLst>
                <a:ext uri="{FF2B5EF4-FFF2-40B4-BE49-F238E27FC236}">
                  <a16:creationId xmlns:a16="http://schemas.microsoft.com/office/drawing/2014/main" id="{D242E2B2-4C08-401E-89BB-CD003BBF4E77}"/>
                </a:ext>
              </a:extLst>
            </p:cNvPr>
            <p:cNvGrpSpPr>
              <a:grpSpLocks/>
            </p:cNvGrpSpPr>
            <p:nvPr userDrawn="1"/>
          </p:nvGrpSpPr>
          <p:grpSpPr bwMode="auto">
            <a:xfrm>
              <a:off x="0" y="1632"/>
              <a:ext cx="5759" cy="1858"/>
              <a:chOff x="0" y="1632"/>
              <a:chExt cx="5759" cy="1858"/>
            </a:xfrm>
          </p:grpSpPr>
          <p:sp>
            <p:nvSpPr>
              <p:cNvPr id="42" name="Freeform 40">
                <a:extLst>
                  <a:ext uri="{FF2B5EF4-FFF2-40B4-BE49-F238E27FC236}">
                    <a16:creationId xmlns:a16="http://schemas.microsoft.com/office/drawing/2014/main" id="{E251BF5E-A661-40F4-B04E-526692C0DEDF}"/>
                  </a:ext>
                </a:extLst>
              </p:cNvPr>
              <p:cNvSpPr>
                <a:spLocks/>
              </p:cNvSpPr>
              <p:nvPr/>
            </p:nvSpPr>
            <p:spPr bwMode="hidden">
              <a:xfrm>
                <a:off x="0" y="1632"/>
                <a:ext cx="3671"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43" name="Freeform 41">
                <a:extLst>
                  <a:ext uri="{FF2B5EF4-FFF2-40B4-BE49-F238E27FC236}">
                    <a16:creationId xmlns:a16="http://schemas.microsoft.com/office/drawing/2014/main" id="{7D33403C-6830-41D1-9AD8-DFACFD2F4457}"/>
                  </a:ext>
                </a:extLst>
              </p:cNvPr>
              <p:cNvSpPr>
                <a:spLocks/>
              </p:cNvSpPr>
              <p:nvPr/>
            </p:nvSpPr>
            <p:spPr bwMode="hidden">
              <a:xfrm>
                <a:off x="3647"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en-US">
                  <a:latin typeface="Arial" charset="0"/>
                </a:endParaRPr>
              </a:p>
            </p:txBody>
          </p:sp>
        </p:grpSp>
      </p:grpSp>
      <p:sp>
        <p:nvSpPr>
          <p:cNvPr id="39978" name="Rectangle 42"/>
          <p:cNvSpPr>
            <a:spLocks noGrp="1" noChangeArrowheads="1"/>
          </p:cNvSpPr>
          <p:nvPr>
            <p:ph type="ctrTitle" sz="quarter"/>
          </p:nvPr>
        </p:nvSpPr>
        <p:spPr>
          <a:xfrm>
            <a:off x="609600" y="2133600"/>
            <a:ext cx="10972800" cy="2438400"/>
          </a:xfrm>
        </p:spPr>
        <p:txBody>
          <a:bodyPr/>
          <a:lstStyle>
            <a:lvl1pPr>
              <a:defRPr sz="4800"/>
            </a:lvl1pPr>
          </a:lstStyle>
          <a:p>
            <a:r>
              <a:rPr lang="en-US"/>
              <a:t>Click to edit Master title style</a:t>
            </a:r>
          </a:p>
        </p:txBody>
      </p:sp>
      <p:sp>
        <p:nvSpPr>
          <p:cNvPr id="39979" name="Rectangle 43"/>
          <p:cNvSpPr>
            <a:spLocks noGrp="1" noChangeArrowheads="1"/>
          </p:cNvSpPr>
          <p:nvPr>
            <p:ph type="subTitle" sz="quarter" idx="1"/>
          </p:nvPr>
        </p:nvSpPr>
        <p:spPr>
          <a:xfrm>
            <a:off x="1828800" y="5181600"/>
            <a:ext cx="8534400" cy="2336800"/>
          </a:xfrm>
        </p:spPr>
        <p:txBody>
          <a:bodyPr/>
          <a:lstStyle>
            <a:lvl1pPr marL="0" indent="0" algn="ctr">
              <a:buFont typeface="Wingdings" pitchFamily="2" charset="2"/>
              <a:buNone/>
              <a:defRPr sz="3600"/>
            </a:lvl1pPr>
          </a:lstStyle>
          <a:p>
            <a:r>
              <a:rPr lang="en-US"/>
              <a:t>Click to edit Master subtitle style</a:t>
            </a:r>
          </a:p>
        </p:txBody>
      </p:sp>
      <p:sp>
        <p:nvSpPr>
          <p:cNvPr id="44" name="Rectangle 44">
            <a:extLst>
              <a:ext uri="{FF2B5EF4-FFF2-40B4-BE49-F238E27FC236}">
                <a16:creationId xmlns:a16="http://schemas.microsoft.com/office/drawing/2014/main" id="{B1545DC3-B8B8-48DC-864C-64B9B8F9FBCE}"/>
              </a:ext>
            </a:extLst>
          </p:cNvPr>
          <p:cNvSpPr>
            <a:spLocks noGrp="1" noChangeArrowheads="1"/>
          </p:cNvSpPr>
          <p:nvPr>
            <p:ph type="dt" sz="quarter" idx="10"/>
          </p:nvPr>
        </p:nvSpPr>
        <p:spPr/>
        <p:txBody>
          <a:bodyPr/>
          <a:lstStyle>
            <a:lvl1pPr>
              <a:defRPr>
                <a:effectLst>
                  <a:outerShdw blurRad="38100" dist="38100" dir="2700000" algn="tl">
                    <a:srgbClr val="000000"/>
                  </a:outerShdw>
                </a:effectLst>
              </a:defRPr>
            </a:lvl1pPr>
          </a:lstStyle>
          <a:p>
            <a:pPr>
              <a:defRPr/>
            </a:pPr>
            <a:r>
              <a:rPr lang="en-US"/>
              <a:t>ABE 303 </a:t>
            </a:r>
          </a:p>
        </p:txBody>
      </p:sp>
      <p:sp>
        <p:nvSpPr>
          <p:cNvPr id="45" name="Rectangle 45">
            <a:extLst>
              <a:ext uri="{FF2B5EF4-FFF2-40B4-BE49-F238E27FC236}">
                <a16:creationId xmlns:a16="http://schemas.microsoft.com/office/drawing/2014/main" id="{A5263233-A076-41C6-A321-DDD417E246F5}"/>
              </a:ext>
            </a:extLst>
          </p:cNvPr>
          <p:cNvSpPr>
            <a:spLocks noGrp="1" noChangeArrowheads="1"/>
          </p:cNvSpPr>
          <p:nvPr>
            <p:ph type="ftr" sz="quarter" idx="11"/>
          </p:nvPr>
        </p:nvSpPr>
        <p:spPr/>
        <p:txBody>
          <a:bodyPr/>
          <a:lstStyle>
            <a:lvl1pPr>
              <a:defRPr>
                <a:effectLst>
                  <a:outerShdw blurRad="38100" dist="38100" dir="2700000" algn="tl">
                    <a:srgbClr val="000000"/>
                  </a:outerShdw>
                </a:effectLst>
              </a:defRPr>
            </a:lvl1pPr>
          </a:lstStyle>
          <a:p>
            <a:pPr>
              <a:defRPr/>
            </a:pPr>
            <a:r>
              <a:rPr lang="en-US"/>
              <a:t>Introduction</a:t>
            </a:r>
          </a:p>
        </p:txBody>
      </p:sp>
      <p:sp>
        <p:nvSpPr>
          <p:cNvPr id="46" name="Rectangle 46">
            <a:extLst>
              <a:ext uri="{FF2B5EF4-FFF2-40B4-BE49-F238E27FC236}">
                <a16:creationId xmlns:a16="http://schemas.microsoft.com/office/drawing/2014/main" id="{B1AD18B1-0FB0-4AE9-AE9A-D24A2CDD222E}"/>
              </a:ext>
            </a:extLst>
          </p:cNvPr>
          <p:cNvSpPr>
            <a:spLocks noGrp="1" noChangeArrowheads="1"/>
          </p:cNvSpPr>
          <p:nvPr>
            <p:ph type="sldNum" sz="quarter" idx="12"/>
          </p:nvPr>
        </p:nvSpPr>
        <p:spPr/>
        <p:txBody>
          <a:bodyPr/>
          <a:lstStyle>
            <a:lvl1pPr>
              <a:defRPr smtClean="0">
                <a:effectLst>
                  <a:outerShdw blurRad="38100" dist="38100" dir="2700000" algn="tl">
                    <a:srgbClr val="C0C0C0"/>
                  </a:outerShdw>
                </a:effectLst>
              </a:defRPr>
            </a:lvl1pPr>
          </a:lstStyle>
          <a:p>
            <a:pPr>
              <a:defRPr/>
            </a:pPr>
            <a:fld id="{9E08A201-8222-47AA-B462-0F65F438B5DC}" type="slidenum">
              <a:rPr lang="en-US" altLang="en-US"/>
              <a:pPr>
                <a:defRPr/>
              </a:pPr>
              <a:t>‹#›</a:t>
            </a:fld>
            <a:endParaRPr lang="en-US" altLang="en-US"/>
          </a:p>
        </p:txBody>
      </p:sp>
    </p:spTree>
    <p:extLst>
      <p:ext uri="{BB962C8B-B14F-4D97-AF65-F5344CB8AC3E}">
        <p14:creationId xmlns:p14="http://schemas.microsoft.com/office/powerpoint/2010/main" val="530082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4">
            <a:extLst>
              <a:ext uri="{FF2B5EF4-FFF2-40B4-BE49-F238E27FC236}">
                <a16:creationId xmlns:a16="http://schemas.microsoft.com/office/drawing/2014/main" id="{157D4DD8-C829-494C-9834-016C0923EC75}"/>
              </a:ext>
            </a:extLst>
          </p:cNvPr>
          <p:cNvSpPr>
            <a:spLocks noGrp="1" noChangeArrowheads="1"/>
          </p:cNvSpPr>
          <p:nvPr>
            <p:ph type="dt" sz="half" idx="10"/>
          </p:nvPr>
        </p:nvSpPr>
        <p:spPr/>
        <p:txBody>
          <a:bodyPr/>
          <a:lstStyle>
            <a:lvl1pPr>
              <a:defRPr/>
            </a:lvl1pPr>
          </a:lstStyle>
          <a:p>
            <a:pPr>
              <a:defRPr/>
            </a:pPr>
            <a:r>
              <a:rPr lang="en-US"/>
              <a:t>ABE 303 </a:t>
            </a:r>
          </a:p>
        </p:txBody>
      </p:sp>
      <p:sp>
        <p:nvSpPr>
          <p:cNvPr id="5" name="Rectangle 45">
            <a:extLst>
              <a:ext uri="{FF2B5EF4-FFF2-40B4-BE49-F238E27FC236}">
                <a16:creationId xmlns:a16="http://schemas.microsoft.com/office/drawing/2014/main" id="{00ECE6EA-7D93-4826-BB0D-3BCF529C1B7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46">
            <a:extLst>
              <a:ext uri="{FF2B5EF4-FFF2-40B4-BE49-F238E27FC236}">
                <a16:creationId xmlns:a16="http://schemas.microsoft.com/office/drawing/2014/main" id="{F09AA771-1183-45FB-B68E-1BB21185BAFF}"/>
              </a:ext>
            </a:extLst>
          </p:cNvPr>
          <p:cNvSpPr>
            <a:spLocks noGrp="1" noChangeArrowheads="1"/>
          </p:cNvSpPr>
          <p:nvPr>
            <p:ph type="sldNum" sz="quarter" idx="12"/>
          </p:nvPr>
        </p:nvSpPr>
        <p:spPr/>
        <p:txBody>
          <a:bodyPr/>
          <a:lstStyle>
            <a:lvl1pPr>
              <a:defRPr smtClean="0"/>
            </a:lvl1pPr>
          </a:lstStyle>
          <a:p>
            <a:pPr>
              <a:defRPr/>
            </a:pPr>
            <a:fld id="{780B64FD-6655-43F9-9D33-E6AF10988F1D}" type="slidenum">
              <a:rPr lang="en-US" altLang="en-US"/>
              <a:pPr>
                <a:defRPr/>
              </a:pPr>
              <a:t>‹#›</a:t>
            </a:fld>
            <a:endParaRPr lang="en-US" altLang="en-US"/>
          </a:p>
        </p:txBody>
      </p:sp>
    </p:spTree>
    <p:extLst>
      <p:ext uri="{BB962C8B-B14F-4D97-AF65-F5344CB8AC3E}">
        <p14:creationId xmlns:p14="http://schemas.microsoft.com/office/powerpoint/2010/main" val="922057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9889"/>
            <a:ext cx="2743200" cy="78041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69889"/>
            <a:ext cx="7958667" cy="78041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4">
            <a:extLst>
              <a:ext uri="{FF2B5EF4-FFF2-40B4-BE49-F238E27FC236}">
                <a16:creationId xmlns:a16="http://schemas.microsoft.com/office/drawing/2014/main" id="{60AA2603-EE49-4EFC-BA7D-03D7D6E021CD}"/>
              </a:ext>
            </a:extLst>
          </p:cNvPr>
          <p:cNvSpPr>
            <a:spLocks noGrp="1" noChangeArrowheads="1"/>
          </p:cNvSpPr>
          <p:nvPr>
            <p:ph type="dt" sz="half" idx="10"/>
          </p:nvPr>
        </p:nvSpPr>
        <p:spPr/>
        <p:txBody>
          <a:bodyPr/>
          <a:lstStyle>
            <a:lvl1pPr>
              <a:defRPr/>
            </a:lvl1pPr>
          </a:lstStyle>
          <a:p>
            <a:pPr>
              <a:defRPr/>
            </a:pPr>
            <a:r>
              <a:rPr lang="en-US"/>
              <a:t>ABE 303 </a:t>
            </a:r>
          </a:p>
        </p:txBody>
      </p:sp>
      <p:sp>
        <p:nvSpPr>
          <p:cNvPr id="5" name="Rectangle 45">
            <a:extLst>
              <a:ext uri="{FF2B5EF4-FFF2-40B4-BE49-F238E27FC236}">
                <a16:creationId xmlns:a16="http://schemas.microsoft.com/office/drawing/2014/main" id="{8ED82033-34E6-4DAD-94CD-2110F040D646}"/>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46">
            <a:extLst>
              <a:ext uri="{FF2B5EF4-FFF2-40B4-BE49-F238E27FC236}">
                <a16:creationId xmlns:a16="http://schemas.microsoft.com/office/drawing/2014/main" id="{FD3A636F-B554-4F10-81CE-97DE4C9C4D7C}"/>
              </a:ext>
            </a:extLst>
          </p:cNvPr>
          <p:cNvSpPr>
            <a:spLocks noGrp="1" noChangeArrowheads="1"/>
          </p:cNvSpPr>
          <p:nvPr>
            <p:ph type="sldNum" sz="quarter" idx="12"/>
          </p:nvPr>
        </p:nvSpPr>
        <p:spPr/>
        <p:txBody>
          <a:bodyPr/>
          <a:lstStyle>
            <a:lvl1pPr>
              <a:defRPr smtClean="0"/>
            </a:lvl1pPr>
          </a:lstStyle>
          <a:p>
            <a:pPr>
              <a:defRPr/>
            </a:pPr>
            <a:fld id="{B5F74182-4596-438C-9679-93F2A3F477B9}" type="slidenum">
              <a:rPr lang="en-US" altLang="en-US"/>
              <a:pPr>
                <a:defRPr/>
              </a:pPr>
              <a:t>‹#›</a:t>
            </a:fld>
            <a:endParaRPr lang="en-US" altLang="en-US"/>
          </a:p>
        </p:txBody>
      </p:sp>
    </p:spTree>
    <p:extLst>
      <p:ext uri="{BB962C8B-B14F-4D97-AF65-F5344CB8AC3E}">
        <p14:creationId xmlns:p14="http://schemas.microsoft.com/office/powerpoint/2010/main" val="305713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4">
            <a:extLst>
              <a:ext uri="{FF2B5EF4-FFF2-40B4-BE49-F238E27FC236}">
                <a16:creationId xmlns:a16="http://schemas.microsoft.com/office/drawing/2014/main" id="{F3CD09F9-FE05-44BB-B9F6-F2AD1BF23A2B}"/>
              </a:ext>
            </a:extLst>
          </p:cNvPr>
          <p:cNvSpPr>
            <a:spLocks noGrp="1" noChangeArrowheads="1"/>
          </p:cNvSpPr>
          <p:nvPr>
            <p:ph type="dt" sz="half" idx="10"/>
          </p:nvPr>
        </p:nvSpPr>
        <p:spPr/>
        <p:txBody>
          <a:bodyPr/>
          <a:lstStyle>
            <a:lvl1pPr>
              <a:defRPr/>
            </a:lvl1pPr>
          </a:lstStyle>
          <a:p>
            <a:pPr>
              <a:defRPr/>
            </a:pPr>
            <a:r>
              <a:rPr lang="en-US"/>
              <a:t>ABE 303 </a:t>
            </a:r>
          </a:p>
        </p:txBody>
      </p:sp>
      <p:sp>
        <p:nvSpPr>
          <p:cNvPr id="5" name="Rectangle 45">
            <a:extLst>
              <a:ext uri="{FF2B5EF4-FFF2-40B4-BE49-F238E27FC236}">
                <a16:creationId xmlns:a16="http://schemas.microsoft.com/office/drawing/2014/main" id="{85DF0FC2-0396-4CC6-BADF-4166D17716EE}"/>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46">
            <a:extLst>
              <a:ext uri="{FF2B5EF4-FFF2-40B4-BE49-F238E27FC236}">
                <a16:creationId xmlns:a16="http://schemas.microsoft.com/office/drawing/2014/main" id="{5887D4D1-D224-43DB-9CD5-DBD8BB26CA21}"/>
              </a:ext>
            </a:extLst>
          </p:cNvPr>
          <p:cNvSpPr>
            <a:spLocks noGrp="1" noChangeArrowheads="1"/>
          </p:cNvSpPr>
          <p:nvPr>
            <p:ph type="sldNum" sz="quarter" idx="12"/>
          </p:nvPr>
        </p:nvSpPr>
        <p:spPr/>
        <p:txBody>
          <a:bodyPr/>
          <a:lstStyle>
            <a:lvl1pPr>
              <a:defRPr smtClean="0"/>
            </a:lvl1pPr>
          </a:lstStyle>
          <a:p>
            <a:pPr>
              <a:defRPr/>
            </a:pPr>
            <a:fld id="{99B7A56A-1B88-48BF-9310-3E2B93586D33}" type="slidenum">
              <a:rPr lang="en-US" altLang="en-US"/>
              <a:pPr>
                <a:defRPr/>
              </a:pPr>
              <a:t>‹#›</a:t>
            </a:fld>
            <a:endParaRPr lang="en-US" altLang="en-US"/>
          </a:p>
        </p:txBody>
      </p:sp>
    </p:spTree>
    <p:extLst>
      <p:ext uri="{BB962C8B-B14F-4D97-AF65-F5344CB8AC3E}">
        <p14:creationId xmlns:p14="http://schemas.microsoft.com/office/powerpoint/2010/main" val="3125545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379" y="5875339"/>
            <a:ext cx="103632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379" y="3875089"/>
            <a:ext cx="10363200" cy="200025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4">
            <a:extLst>
              <a:ext uri="{FF2B5EF4-FFF2-40B4-BE49-F238E27FC236}">
                <a16:creationId xmlns:a16="http://schemas.microsoft.com/office/drawing/2014/main" id="{EF5D82EF-5341-48B9-B4E6-34B559DA4D5D}"/>
              </a:ext>
            </a:extLst>
          </p:cNvPr>
          <p:cNvSpPr>
            <a:spLocks noGrp="1" noChangeArrowheads="1"/>
          </p:cNvSpPr>
          <p:nvPr>
            <p:ph type="dt" sz="half" idx="10"/>
          </p:nvPr>
        </p:nvSpPr>
        <p:spPr/>
        <p:txBody>
          <a:bodyPr/>
          <a:lstStyle>
            <a:lvl1pPr>
              <a:defRPr/>
            </a:lvl1pPr>
          </a:lstStyle>
          <a:p>
            <a:pPr>
              <a:defRPr/>
            </a:pPr>
            <a:r>
              <a:rPr lang="en-US"/>
              <a:t>ABE 303 </a:t>
            </a:r>
          </a:p>
        </p:txBody>
      </p:sp>
      <p:sp>
        <p:nvSpPr>
          <p:cNvPr id="5" name="Rectangle 45">
            <a:extLst>
              <a:ext uri="{FF2B5EF4-FFF2-40B4-BE49-F238E27FC236}">
                <a16:creationId xmlns:a16="http://schemas.microsoft.com/office/drawing/2014/main" id="{45282811-09D1-445D-A4C7-DD233F45B6C7}"/>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6" name="Rectangle 46">
            <a:extLst>
              <a:ext uri="{FF2B5EF4-FFF2-40B4-BE49-F238E27FC236}">
                <a16:creationId xmlns:a16="http://schemas.microsoft.com/office/drawing/2014/main" id="{D3424BDD-60D7-47C8-9BE1-722085DA17C9}"/>
              </a:ext>
            </a:extLst>
          </p:cNvPr>
          <p:cNvSpPr>
            <a:spLocks noGrp="1" noChangeArrowheads="1"/>
          </p:cNvSpPr>
          <p:nvPr>
            <p:ph type="sldNum" sz="quarter" idx="12"/>
          </p:nvPr>
        </p:nvSpPr>
        <p:spPr/>
        <p:txBody>
          <a:bodyPr/>
          <a:lstStyle>
            <a:lvl1pPr>
              <a:defRPr smtClean="0"/>
            </a:lvl1pPr>
          </a:lstStyle>
          <a:p>
            <a:pPr>
              <a:defRPr/>
            </a:pPr>
            <a:fld id="{18014E50-1E25-483D-84B5-27E18BC372AF}" type="slidenum">
              <a:rPr lang="en-US" altLang="en-US"/>
              <a:pPr>
                <a:defRPr/>
              </a:pPr>
              <a:t>‹#›</a:t>
            </a:fld>
            <a:endParaRPr lang="en-US" altLang="en-US"/>
          </a:p>
        </p:txBody>
      </p:sp>
    </p:spTree>
    <p:extLst>
      <p:ext uri="{BB962C8B-B14F-4D97-AF65-F5344CB8AC3E}">
        <p14:creationId xmlns:p14="http://schemas.microsoft.com/office/powerpoint/2010/main" val="3710427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133602"/>
            <a:ext cx="5350933" cy="60404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1467" y="2133602"/>
            <a:ext cx="5350933" cy="60404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4">
            <a:extLst>
              <a:ext uri="{FF2B5EF4-FFF2-40B4-BE49-F238E27FC236}">
                <a16:creationId xmlns:a16="http://schemas.microsoft.com/office/drawing/2014/main" id="{0661CCD0-3C36-46AC-B19E-009515D01D3C}"/>
              </a:ext>
            </a:extLst>
          </p:cNvPr>
          <p:cNvSpPr>
            <a:spLocks noGrp="1" noChangeArrowheads="1"/>
          </p:cNvSpPr>
          <p:nvPr>
            <p:ph type="dt" sz="half" idx="10"/>
          </p:nvPr>
        </p:nvSpPr>
        <p:spPr/>
        <p:txBody>
          <a:bodyPr/>
          <a:lstStyle>
            <a:lvl1pPr>
              <a:defRPr/>
            </a:lvl1pPr>
          </a:lstStyle>
          <a:p>
            <a:pPr>
              <a:defRPr/>
            </a:pPr>
            <a:r>
              <a:rPr lang="en-US"/>
              <a:t>ABE 303 </a:t>
            </a:r>
          </a:p>
        </p:txBody>
      </p:sp>
      <p:sp>
        <p:nvSpPr>
          <p:cNvPr id="6" name="Rectangle 45">
            <a:extLst>
              <a:ext uri="{FF2B5EF4-FFF2-40B4-BE49-F238E27FC236}">
                <a16:creationId xmlns:a16="http://schemas.microsoft.com/office/drawing/2014/main" id="{B78FFC8C-68C9-49C7-AF17-0511F0D764BA}"/>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46">
            <a:extLst>
              <a:ext uri="{FF2B5EF4-FFF2-40B4-BE49-F238E27FC236}">
                <a16:creationId xmlns:a16="http://schemas.microsoft.com/office/drawing/2014/main" id="{EBB8866D-55C6-4F52-BC68-9B0F978094ED}"/>
              </a:ext>
            </a:extLst>
          </p:cNvPr>
          <p:cNvSpPr>
            <a:spLocks noGrp="1" noChangeArrowheads="1"/>
          </p:cNvSpPr>
          <p:nvPr>
            <p:ph type="sldNum" sz="quarter" idx="12"/>
          </p:nvPr>
        </p:nvSpPr>
        <p:spPr/>
        <p:txBody>
          <a:bodyPr/>
          <a:lstStyle>
            <a:lvl1pPr>
              <a:defRPr smtClean="0"/>
            </a:lvl1pPr>
          </a:lstStyle>
          <a:p>
            <a:pPr>
              <a:defRPr/>
            </a:pPr>
            <a:fld id="{92AA3FE1-AF9C-48F3-8B58-47BCD7D77CF6}" type="slidenum">
              <a:rPr lang="en-US" altLang="en-US"/>
              <a:pPr>
                <a:defRPr/>
              </a:pPr>
              <a:t>‹#›</a:t>
            </a:fld>
            <a:endParaRPr lang="en-US" altLang="en-US"/>
          </a:p>
        </p:txBody>
      </p:sp>
    </p:spTree>
    <p:extLst>
      <p:ext uri="{BB962C8B-B14F-4D97-AF65-F5344CB8AC3E}">
        <p14:creationId xmlns:p14="http://schemas.microsoft.com/office/powerpoint/2010/main" val="1467766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66713"/>
            <a:ext cx="10972800" cy="1524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046288"/>
            <a:ext cx="5387623"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00364"/>
            <a:ext cx="5387623"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782" y="2046288"/>
            <a:ext cx="5387621"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4782" y="2900364"/>
            <a:ext cx="5387621"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4">
            <a:extLst>
              <a:ext uri="{FF2B5EF4-FFF2-40B4-BE49-F238E27FC236}">
                <a16:creationId xmlns:a16="http://schemas.microsoft.com/office/drawing/2014/main" id="{B7261FE5-3187-4108-AD5E-E49EE651F704}"/>
              </a:ext>
            </a:extLst>
          </p:cNvPr>
          <p:cNvSpPr>
            <a:spLocks noGrp="1" noChangeArrowheads="1"/>
          </p:cNvSpPr>
          <p:nvPr>
            <p:ph type="dt" sz="half" idx="10"/>
          </p:nvPr>
        </p:nvSpPr>
        <p:spPr/>
        <p:txBody>
          <a:bodyPr/>
          <a:lstStyle>
            <a:lvl1pPr>
              <a:defRPr/>
            </a:lvl1pPr>
          </a:lstStyle>
          <a:p>
            <a:pPr>
              <a:defRPr/>
            </a:pPr>
            <a:r>
              <a:rPr lang="en-US"/>
              <a:t>ABE 303 </a:t>
            </a:r>
          </a:p>
        </p:txBody>
      </p:sp>
      <p:sp>
        <p:nvSpPr>
          <p:cNvPr id="8" name="Rectangle 45">
            <a:extLst>
              <a:ext uri="{FF2B5EF4-FFF2-40B4-BE49-F238E27FC236}">
                <a16:creationId xmlns:a16="http://schemas.microsoft.com/office/drawing/2014/main" id="{6966818E-9C55-4823-816D-A835DFF6CF4E}"/>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9" name="Rectangle 46">
            <a:extLst>
              <a:ext uri="{FF2B5EF4-FFF2-40B4-BE49-F238E27FC236}">
                <a16:creationId xmlns:a16="http://schemas.microsoft.com/office/drawing/2014/main" id="{B34FEF10-9ADA-44F2-8390-2EA90CCD3426}"/>
              </a:ext>
            </a:extLst>
          </p:cNvPr>
          <p:cNvSpPr>
            <a:spLocks noGrp="1" noChangeArrowheads="1"/>
          </p:cNvSpPr>
          <p:nvPr>
            <p:ph type="sldNum" sz="quarter" idx="12"/>
          </p:nvPr>
        </p:nvSpPr>
        <p:spPr/>
        <p:txBody>
          <a:bodyPr/>
          <a:lstStyle>
            <a:lvl1pPr>
              <a:defRPr smtClean="0"/>
            </a:lvl1pPr>
          </a:lstStyle>
          <a:p>
            <a:pPr>
              <a:defRPr/>
            </a:pPr>
            <a:fld id="{FE26DD7C-77DD-4824-9027-5BEE70BF7B74}" type="slidenum">
              <a:rPr lang="en-US" altLang="en-US"/>
              <a:pPr>
                <a:defRPr/>
              </a:pPr>
              <a:t>‹#›</a:t>
            </a:fld>
            <a:endParaRPr lang="en-US" altLang="en-US"/>
          </a:p>
        </p:txBody>
      </p:sp>
    </p:spTree>
    <p:extLst>
      <p:ext uri="{BB962C8B-B14F-4D97-AF65-F5344CB8AC3E}">
        <p14:creationId xmlns:p14="http://schemas.microsoft.com/office/powerpoint/2010/main" val="649634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4">
            <a:extLst>
              <a:ext uri="{FF2B5EF4-FFF2-40B4-BE49-F238E27FC236}">
                <a16:creationId xmlns:a16="http://schemas.microsoft.com/office/drawing/2014/main" id="{5DA686A2-BFA2-405E-B258-4C223310E433}"/>
              </a:ext>
            </a:extLst>
          </p:cNvPr>
          <p:cNvSpPr>
            <a:spLocks noGrp="1" noChangeArrowheads="1"/>
          </p:cNvSpPr>
          <p:nvPr>
            <p:ph type="dt" sz="half" idx="10"/>
          </p:nvPr>
        </p:nvSpPr>
        <p:spPr/>
        <p:txBody>
          <a:bodyPr/>
          <a:lstStyle>
            <a:lvl1pPr>
              <a:defRPr/>
            </a:lvl1pPr>
          </a:lstStyle>
          <a:p>
            <a:pPr>
              <a:defRPr/>
            </a:pPr>
            <a:r>
              <a:rPr lang="en-US"/>
              <a:t>ABE 303 </a:t>
            </a:r>
          </a:p>
        </p:txBody>
      </p:sp>
      <p:sp>
        <p:nvSpPr>
          <p:cNvPr id="4" name="Rectangle 45">
            <a:extLst>
              <a:ext uri="{FF2B5EF4-FFF2-40B4-BE49-F238E27FC236}">
                <a16:creationId xmlns:a16="http://schemas.microsoft.com/office/drawing/2014/main" id="{F9BEDF48-D97C-494B-9311-8F9F277E95FE}"/>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5" name="Rectangle 46">
            <a:extLst>
              <a:ext uri="{FF2B5EF4-FFF2-40B4-BE49-F238E27FC236}">
                <a16:creationId xmlns:a16="http://schemas.microsoft.com/office/drawing/2014/main" id="{29CC8F7D-3FA1-4F13-8226-5860D54FA4FB}"/>
              </a:ext>
            </a:extLst>
          </p:cNvPr>
          <p:cNvSpPr>
            <a:spLocks noGrp="1" noChangeArrowheads="1"/>
          </p:cNvSpPr>
          <p:nvPr>
            <p:ph type="sldNum" sz="quarter" idx="12"/>
          </p:nvPr>
        </p:nvSpPr>
        <p:spPr/>
        <p:txBody>
          <a:bodyPr/>
          <a:lstStyle>
            <a:lvl1pPr>
              <a:defRPr smtClean="0"/>
            </a:lvl1pPr>
          </a:lstStyle>
          <a:p>
            <a:pPr>
              <a:defRPr/>
            </a:pPr>
            <a:fld id="{A89D669C-9A1F-4175-B507-79007017BB99}" type="slidenum">
              <a:rPr lang="en-US" altLang="en-US"/>
              <a:pPr>
                <a:defRPr/>
              </a:pPr>
              <a:t>‹#›</a:t>
            </a:fld>
            <a:endParaRPr lang="en-US" altLang="en-US"/>
          </a:p>
        </p:txBody>
      </p:sp>
    </p:spTree>
    <p:extLst>
      <p:ext uri="{BB962C8B-B14F-4D97-AF65-F5344CB8AC3E}">
        <p14:creationId xmlns:p14="http://schemas.microsoft.com/office/powerpoint/2010/main" val="3988255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4">
            <a:extLst>
              <a:ext uri="{FF2B5EF4-FFF2-40B4-BE49-F238E27FC236}">
                <a16:creationId xmlns:a16="http://schemas.microsoft.com/office/drawing/2014/main" id="{1271F882-55DC-46B3-BAE4-5F1E149094A9}"/>
              </a:ext>
            </a:extLst>
          </p:cNvPr>
          <p:cNvSpPr>
            <a:spLocks noGrp="1" noChangeArrowheads="1"/>
          </p:cNvSpPr>
          <p:nvPr>
            <p:ph type="dt" sz="half" idx="10"/>
          </p:nvPr>
        </p:nvSpPr>
        <p:spPr/>
        <p:txBody>
          <a:bodyPr/>
          <a:lstStyle>
            <a:lvl1pPr>
              <a:defRPr/>
            </a:lvl1pPr>
          </a:lstStyle>
          <a:p>
            <a:pPr>
              <a:defRPr/>
            </a:pPr>
            <a:r>
              <a:rPr lang="en-US"/>
              <a:t>ABE 303 </a:t>
            </a:r>
          </a:p>
        </p:txBody>
      </p:sp>
      <p:sp>
        <p:nvSpPr>
          <p:cNvPr id="3" name="Rectangle 45">
            <a:extLst>
              <a:ext uri="{FF2B5EF4-FFF2-40B4-BE49-F238E27FC236}">
                <a16:creationId xmlns:a16="http://schemas.microsoft.com/office/drawing/2014/main" id="{4C5E77AE-5646-4C8B-A3EC-F5D84D339C00}"/>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4" name="Rectangle 46">
            <a:extLst>
              <a:ext uri="{FF2B5EF4-FFF2-40B4-BE49-F238E27FC236}">
                <a16:creationId xmlns:a16="http://schemas.microsoft.com/office/drawing/2014/main" id="{C0B42467-B069-4934-92D8-81C49CF10A2A}"/>
              </a:ext>
            </a:extLst>
          </p:cNvPr>
          <p:cNvSpPr>
            <a:spLocks noGrp="1" noChangeArrowheads="1"/>
          </p:cNvSpPr>
          <p:nvPr>
            <p:ph type="sldNum" sz="quarter" idx="12"/>
          </p:nvPr>
        </p:nvSpPr>
        <p:spPr/>
        <p:txBody>
          <a:bodyPr/>
          <a:lstStyle>
            <a:lvl1pPr>
              <a:defRPr smtClean="0"/>
            </a:lvl1pPr>
          </a:lstStyle>
          <a:p>
            <a:pPr>
              <a:defRPr/>
            </a:pPr>
            <a:fld id="{55A2BC9E-653C-4D43-B0F0-274FAEAFE675}" type="slidenum">
              <a:rPr lang="en-US" altLang="en-US"/>
              <a:pPr>
                <a:defRPr/>
              </a:pPr>
              <a:t>‹#›</a:t>
            </a:fld>
            <a:endParaRPr lang="en-US" altLang="en-US"/>
          </a:p>
        </p:txBody>
      </p:sp>
    </p:spTree>
    <p:extLst>
      <p:ext uri="{BB962C8B-B14F-4D97-AF65-F5344CB8AC3E}">
        <p14:creationId xmlns:p14="http://schemas.microsoft.com/office/powerpoint/2010/main" val="2481843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363539"/>
            <a:ext cx="4010379"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6" y="363539"/>
            <a:ext cx="6815666"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912939"/>
            <a:ext cx="4010379"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4">
            <a:extLst>
              <a:ext uri="{FF2B5EF4-FFF2-40B4-BE49-F238E27FC236}">
                <a16:creationId xmlns:a16="http://schemas.microsoft.com/office/drawing/2014/main" id="{F9F13048-EC84-49D2-85A2-9E90816311BA}"/>
              </a:ext>
            </a:extLst>
          </p:cNvPr>
          <p:cNvSpPr>
            <a:spLocks noGrp="1" noChangeArrowheads="1"/>
          </p:cNvSpPr>
          <p:nvPr>
            <p:ph type="dt" sz="half" idx="10"/>
          </p:nvPr>
        </p:nvSpPr>
        <p:spPr/>
        <p:txBody>
          <a:bodyPr/>
          <a:lstStyle>
            <a:lvl1pPr>
              <a:defRPr/>
            </a:lvl1pPr>
          </a:lstStyle>
          <a:p>
            <a:pPr>
              <a:defRPr/>
            </a:pPr>
            <a:r>
              <a:rPr lang="en-US"/>
              <a:t>ABE 303 </a:t>
            </a:r>
          </a:p>
        </p:txBody>
      </p:sp>
      <p:sp>
        <p:nvSpPr>
          <p:cNvPr id="6" name="Rectangle 45">
            <a:extLst>
              <a:ext uri="{FF2B5EF4-FFF2-40B4-BE49-F238E27FC236}">
                <a16:creationId xmlns:a16="http://schemas.microsoft.com/office/drawing/2014/main" id="{8A926BD7-B073-4722-B89E-45253D3B0789}"/>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46">
            <a:extLst>
              <a:ext uri="{FF2B5EF4-FFF2-40B4-BE49-F238E27FC236}">
                <a16:creationId xmlns:a16="http://schemas.microsoft.com/office/drawing/2014/main" id="{9941040B-FB28-454D-8D33-8EC0E098E0C0}"/>
              </a:ext>
            </a:extLst>
          </p:cNvPr>
          <p:cNvSpPr>
            <a:spLocks noGrp="1" noChangeArrowheads="1"/>
          </p:cNvSpPr>
          <p:nvPr>
            <p:ph type="sldNum" sz="quarter" idx="12"/>
          </p:nvPr>
        </p:nvSpPr>
        <p:spPr/>
        <p:txBody>
          <a:bodyPr/>
          <a:lstStyle>
            <a:lvl1pPr>
              <a:defRPr smtClean="0"/>
            </a:lvl1pPr>
          </a:lstStyle>
          <a:p>
            <a:pPr>
              <a:defRPr/>
            </a:pPr>
            <a:fld id="{F0F5F235-0834-419F-BE8C-93E29C3B1DC4}" type="slidenum">
              <a:rPr lang="en-US" altLang="en-US"/>
              <a:pPr>
                <a:defRPr/>
              </a:pPr>
              <a:t>‹#›</a:t>
            </a:fld>
            <a:endParaRPr lang="en-US" altLang="en-US"/>
          </a:p>
        </p:txBody>
      </p:sp>
    </p:spTree>
    <p:extLst>
      <p:ext uri="{BB962C8B-B14F-4D97-AF65-F5344CB8AC3E}">
        <p14:creationId xmlns:p14="http://schemas.microsoft.com/office/powerpoint/2010/main" val="5856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423" y="6400801"/>
            <a:ext cx="73152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90423" y="817563"/>
            <a:ext cx="7315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90423" y="7156451"/>
            <a:ext cx="7315200" cy="10731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4">
            <a:extLst>
              <a:ext uri="{FF2B5EF4-FFF2-40B4-BE49-F238E27FC236}">
                <a16:creationId xmlns:a16="http://schemas.microsoft.com/office/drawing/2014/main" id="{624C6FDE-3EC2-4184-AD7E-B48648C6D313}"/>
              </a:ext>
            </a:extLst>
          </p:cNvPr>
          <p:cNvSpPr>
            <a:spLocks noGrp="1" noChangeArrowheads="1"/>
          </p:cNvSpPr>
          <p:nvPr>
            <p:ph type="dt" sz="half" idx="10"/>
          </p:nvPr>
        </p:nvSpPr>
        <p:spPr/>
        <p:txBody>
          <a:bodyPr/>
          <a:lstStyle>
            <a:lvl1pPr>
              <a:defRPr/>
            </a:lvl1pPr>
          </a:lstStyle>
          <a:p>
            <a:pPr>
              <a:defRPr/>
            </a:pPr>
            <a:r>
              <a:rPr lang="en-US"/>
              <a:t>ABE 303 </a:t>
            </a:r>
          </a:p>
        </p:txBody>
      </p:sp>
      <p:sp>
        <p:nvSpPr>
          <p:cNvPr id="6" name="Rectangle 45">
            <a:extLst>
              <a:ext uri="{FF2B5EF4-FFF2-40B4-BE49-F238E27FC236}">
                <a16:creationId xmlns:a16="http://schemas.microsoft.com/office/drawing/2014/main" id="{B7DB88AE-73C4-406E-A7C9-212768BDF79F}"/>
              </a:ext>
            </a:extLst>
          </p:cNvPr>
          <p:cNvSpPr>
            <a:spLocks noGrp="1" noChangeArrowheads="1"/>
          </p:cNvSpPr>
          <p:nvPr>
            <p:ph type="ftr" sz="quarter" idx="11"/>
          </p:nvPr>
        </p:nvSpPr>
        <p:spPr/>
        <p:txBody>
          <a:bodyPr/>
          <a:lstStyle>
            <a:lvl1pPr>
              <a:defRPr/>
            </a:lvl1pPr>
          </a:lstStyle>
          <a:p>
            <a:pPr>
              <a:defRPr/>
            </a:pPr>
            <a:r>
              <a:rPr lang="en-US"/>
              <a:t>Introduction</a:t>
            </a:r>
          </a:p>
        </p:txBody>
      </p:sp>
      <p:sp>
        <p:nvSpPr>
          <p:cNvPr id="7" name="Rectangle 46">
            <a:extLst>
              <a:ext uri="{FF2B5EF4-FFF2-40B4-BE49-F238E27FC236}">
                <a16:creationId xmlns:a16="http://schemas.microsoft.com/office/drawing/2014/main" id="{89B80B43-D76F-4BDC-BF6C-E2989F9ABBA1}"/>
              </a:ext>
            </a:extLst>
          </p:cNvPr>
          <p:cNvSpPr>
            <a:spLocks noGrp="1" noChangeArrowheads="1"/>
          </p:cNvSpPr>
          <p:nvPr>
            <p:ph type="sldNum" sz="quarter" idx="12"/>
          </p:nvPr>
        </p:nvSpPr>
        <p:spPr/>
        <p:txBody>
          <a:bodyPr/>
          <a:lstStyle>
            <a:lvl1pPr>
              <a:defRPr smtClean="0"/>
            </a:lvl1pPr>
          </a:lstStyle>
          <a:p>
            <a:pPr>
              <a:defRPr/>
            </a:pPr>
            <a:fld id="{B0A1A835-BE3F-4A69-A183-C51A9F05B154}" type="slidenum">
              <a:rPr lang="en-US" altLang="en-US"/>
              <a:pPr>
                <a:defRPr/>
              </a:pPr>
              <a:t>‹#›</a:t>
            </a:fld>
            <a:endParaRPr lang="en-US" altLang="en-US"/>
          </a:p>
        </p:txBody>
      </p:sp>
    </p:spTree>
    <p:extLst>
      <p:ext uri="{BB962C8B-B14F-4D97-AF65-F5344CB8AC3E}">
        <p14:creationId xmlns:p14="http://schemas.microsoft.com/office/powerpoint/2010/main" val="2971529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8C83A9BF-06A4-4003-9071-BD6868A316BF}"/>
              </a:ext>
            </a:extLst>
          </p:cNvPr>
          <p:cNvGrpSpPr>
            <a:grpSpLocks/>
          </p:cNvGrpSpPr>
          <p:nvPr/>
        </p:nvGrpSpPr>
        <p:grpSpPr bwMode="auto">
          <a:xfrm>
            <a:off x="0" y="1"/>
            <a:ext cx="12192000" cy="9142413"/>
            <a:chOff x="0" y="0"/>
            <a:chExt cx="5760" cy="4319"/>
          </a:xfrm>
        </p:grpSpPr>
        <p:sp>
          <p:nvSpPr>
            <p:cNvPr id="38915" name="Freeform 3">
              <a:extLst>
                <a:ext uri="{FF2B5EF4-FFF2-40B4-BE49-F238E27FC236}">
                  <a16:creationId xmlns:a16="http://schemas.microsoft.com/office/drawing/2014/main" id="{1E908C6C-F85F-4564-8EE9-32C7AE59E073}"/>
                </a:ext>
              </a:extLst>
            </p:cNvPr>
            <p:cNvSpPr>
              <a:spLocks/>
            </p:cNvSpPr>
            <p:nvPr/>
          </p:nvSpPr>
          <p:spPr bwMode="hidden">
            <a:xfrm>
              <a:off x="0" y="12"/>
              <a:ext cx="5759"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38916" name="Freeform 4">
              <a:extLst>
                <a:ext uri="{FF2B5EF4-FFF2-40B4-BE49-F238E27FC236}">
                  <a16:creationId xmlns:a16="http://schemas.microsoft.com/office/drawing/2014/main" id="{272EB0BF-058B-4C82-BB7A-74B1B9795125}"/>
                </a:ext>
              </a:extLst>
            </p:cNvPr>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8917" name="Freeform 5">
              <a:extLst>
                <a:ext uri="{FF2B5EF4-FFF2-40B4-BE49-F238E27FC236}">
                  <a16:creationId xmlns:a16="http://schemas.microsoft.com/office/drawing/2014/main" id="{3CBACDD8-97BA-4DD5-8E54-B5F6E8E6E48D}"/>
                </a:ext>
              </a:extLst>
            </p:cNvPr>
            <p:cNvSpPr>
              <a:spLocks/>
            </p:cNvSpPr>
            <p:nvPr/>
          </p:nvSpPr>
          <p:spPr bwMode="hidden">
            <a:xfrm>
              <a:off x="0" y="3433"/>
              <a:ext cx="4039" cy="190"/>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1035" name="Freeform 6">
              <a:extLst>
                <a:ext uri="{FF2B5EF4-FFF2-40B4-BE49-F238E27FC236}">
                  <a16:creationId xmlns:a16="http://schemas.microsoft.com/office/drawing/2014/main" id="{75BEE392-999D-4766-94D3-E2FE2F245812}"/>
                </a:ext>
              </a:extLst>
            </p:cNvPr>
            <p:cNvSpPr>
              <a:spLocks/>
            </p:cNvSpPr>
            <p:nvPr/>
          </p:nvSpPr>
          <p:spPr bwMode="hidden">
            <a:xfrm>
              <a:off x="4039" y="3577"/>
              <a:ext cx="1720" cy="64"/>
            </a:xfrm>
            <a:custGeom>
              <a:avLst/>
              <a:gdLst>
                <a:gd name="T0" fmla="*/ 1710 w 1722"/>
                <a:gd name="T1" fmla="*/ 54 h 66"/>
                <a:gd name="T2" fmla="*/ 1710 w 1722"/>
                <a:gd name="T3" fmla="*/ 48 h 66"/>
                <a:gd name="T4" fmla="*/ 0 w 1722"/>
                <a:gd name="T5" fmla="*/ 0 h 66"/>
                <a:gd name="T6" fmla="*/ 0 w 1722"/>
                <a:gd name="T7" fmla="*/ 42 h 66"/>
                <a:gd name="T8" fmla="*/ 1710 w 1722"/>
                <a:gd name="T9" fmla="*/ 54 h 66"/>
                <a:gd name="T10" fmla="*/ 1710 w 1722"/>
                <a:gd name="T11" fmla="*/ 54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19" name="Freeform 7">
              <a:extLst>
                <a:ext uri="{FF2B5EF4-FFF2-40B4-BE49-F238E27FC236}">
                  <a16:creationId xmlns:a16="http://schemas.microsoft.com/office/drawing/2014/main" id="{AD681DD2-A415-4785-BCBB-84274AE5BB5D}"/>
                </a:ext>
              </a:extLst>
            </p:cNvPr>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en-US">
                <a:latin typeface="Arial" charset="0"/>
              </a:endParaRPr>
            </a:p>
          </p:txBody>
        </p:sp>
        <p:sp>
          <p:nvSpPr>
            <p:cNvPr id="1037" name="Freeform 8">
              <a:extLst>
                <a:ext uri="{FF2B5EF4-FFF2-40B4-BE49-F238E27FC236}">
                  <a16:creationId xmlns:a16="http://schemas.microsoft.com/office/drawing/2014/main" id="{65CF47BC-129F-4D35-BC62-A99F92EEF260}"/>
                </a:ext>
              </a:extLst>
            </p:cNvPr>
            <p:cNvSpPr>
              <a:spLocks/>
            </p:cNvSpPr>
            <p:nvPr/>
          </p:nvSpPr>
          <p:spPr bwMode="hidden">
            <a:xfrm>
              <a:off x="4784" y="3702"/>
              <a:ext cx="975" cy="101"/>
            </a:xfrm>
            <a:custGeom>
              <a:avLst/>
              <a:gdLst>
                <a:gd name="T0" fmla="*/ 975 w 975"/>
                <a:gd name="T1" fmla="*/ 48 h 101"/>
                <a:gd name="T2" fmla="*/ 975 w 975"/>
                <a:gd name="T3" fmla="*/ 0 h 101"/>
                <a:gd name="T4" fmla="*/ 0 w 975"/>
                <a:gd name="T5" fmla="*/ 24 h 101"/>
                <a:gd name="T6" fmla="*/ 0 w 975"/>
                <a:gd name="T7" fmla="*/ 101 h 101"/>
                <a:gd name="T8" fmla="*/ 975 w 975"/>
                <a:gd name="T9" fmla="*/ 48 h 101"/>
                <a:gd name="T10" fmla="*/ 975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8" name="Freeform 9">
              <a:extLst>
                <a:ext uri="{FF2B5EF4-FFF2-40B4-BE49-F238E27FC236}">
                  <a16:creationId xmlns:a16="http://schemas.microsoft.com/office/drawing/2014/main" id="{8DDD9FC2-3E82-400F-907F-F716FFF4F2E0}"/>
                </a:ext>
              </a:extLst>
            </p:cNvPr>
            <p:cNvSpPr>
              <a:spLocks/>
            </p:cNvSpPr>
            <p:nvPr/>
          </p:nvSpPr>
          <p:spPr bwMode="hidden">
            <a:xfrm>
              <a:off x="3619" y="3815"/>
              <a:ext cx="2140" cy="198"/>
            </a:xfrm>
            <a:custGeom>
              <a:avLst/>
              <a:gdLst>
                <a:gd name="T0" fmla="*/ 2135 w 2141"/>
                <a:gd name="T1" fmla="*/ 0 h 198"/>
                <a:gd name="T2" fmla="*/ 0 w 2141"/>
                <a:gd name="T3" fmla="*/ 156 h 198"/>
                <a:gd name="T4" fmla="*/ 0 w 2141"/>
                <a:gd name="T5" fmla="*/ 198 h 198"/>
                <a:gd name="T6" fmla="*/ 2135 w 2141"/>
                <a:gd name="T7" fmla="*/ 0 h 198"/>
                <a:gd name="T8" fmla="*/ 2135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2" name="Freeform 10">
              <a:extLst>
                <a:ext uri="{FF2B5EF4-FFF2-40B4-BE49-F238E27FC236}">
                  <a16:creationId xmlns:a16="http://schemas.microsoft.com/office/drawing/2014/main" id="{A96C2813-5ED9-40EB-B648-E4511653D42D}"/>
                </a:ext>
              </a:extLst>
            </p:cNvPr>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1040" name="Freeform 11">
              <a:extLst>
                <a:ext uri="{FF2B5EF4-FFF2-40B4-BE49-F238E27FC236}">
                  <a16:creationId xmlns:a16="http://schemas.microsoft.com/office/drawing/2014/main" id="{1ED897EF-C555-4C38-9E80-166ECE3FB8FE}"/>
                </a:ext>
              </a:extLst>
            </p:cNvPr>
            <p:cNvSpPr>
              <a:spLocks/>
            </p:cNvSpPr>
            <p:nvPr/>
          </p:nvSpPr>
          <p:spPr bwMode="hidden">
            <a:xfrm>
              <a:off x="2097" y="4043"/>
              <a:ext cx="2513" cy="276"/>
            </a:xfrm>
            <a:custGeom>
              <a:avLst/>
              <a:gdLst>
                <a:gd name="T0" fmla="*/ 2164 w 2517"/>
                <a:gd name="T1" fmla="*/ 276 h 276"/>
                <a:gd name="T2" fmla="*/ 2493 w 2517"/>
                <a:gd name="T3" fmla="*/ 204 h 276"/>
                <a:gd name="T4" fmla="*/ 2236 w 2517"/>
                <a:gd name="T5" fmla="*/ 0 h 276"/>
                <a:gd name="T6" fmla="*/ 0 w 2517"/>
                <a:gd name="T7" fmla="*/ 276 h 276"/>
                <a:gd name="T8" fmla="*/ 2164 w 2517"/>
                <a:gd name="T9" fmla="*/ 276 h 276"/>
                <a:gd name="T10" fmla="*/ 2164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4" name="Freeform 12">
              <a:extLst>
                <a:ext uri="{FF2B5EF4-FFF2-40B4-BE49-F238E27FC236}">
                  <a16:creationId xmlns:a16="http://schemas.microsoft.com/office/drawing/2014/main" id="{8F526251-A520-4ED2-A72D-630E866F660A}"/>
                </a:ext>
              </a:extLst>
            </p:cNvPr>
            <p:cNvSpPr>
              <a:spLocks/>
            </p:cNvSpPr>
            <p:nvPr/>
          </p:nvSpPr>
          <p:spPr bwMode="hidden">
            <a:xfrm>
              <a:off x="4355"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en-US">
                <a:latin typeface="Arial" charset="0"/>
              </a:endParaRPr>
            </a:p>
          </p:txBody>
        </p:sp>
        <p:sp>
          <p:nvSpPr>
            <p:cNvPr id="1042" name="Freeform 13">
              <a:extLst>
                <a:ext uri="{FF2B5EF4-FFF2-40B4-BE49-F238E27FC236}">
                  <a16:creationId xmlns:a16="http://schemas.microsoft.com/office/drawing/2014/main" id="{361E8D2D-3C8B-45E9-A02F-B2F6E570BBDE}"/>
                </a:ext>
              </a:extLst>
            </p:cNvPr>
            <p:cNvSpPr>
              <a:spLocks/>
            </p:cNvSpPr>
            <p:nvPr/>
          </p:nvSpPr>
          <p:spPr bwMode="hidden">
            <a:xfrm>
              <a:off x="5031" y="3151"/>
              <a:ext cx="728" cy="240"/>
            </a:xfrm>
            <a:custGeom>
              <a:avLst/>
              <a:gdLst>
                <a:gd name="T0" fmla="*/ 723 w 729"/>
                <a:gd name="T1" fmla="*/ 240 h 240"/>
                <a:gd name="T2" fmla="*/ 0 w 729"/>
                <a:gd name="T3" fmla="*/ 0 h 240"/>
                <a:gd name="T4" fmla="*/ 0 w 729"/>
                <a:gd name="T5" fmla="*/ 6 h 240"/>
                <a:gd name="T6" fmla="*/ 723 w 729"/>
                <a:gd name="T7" fmla="*/ 240 h 240"/>
                <a:gd name="T8" fmla="*/ 723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6" name="Freeform 14">
              <a:extLst>
                <a:ext uri="{FF2B5EF4-FFF2-40B4-BE49-F238E27FC236}">
                  <a16:creationId xmlns:a16="http://schemas.microsoft.com/office/drawing/2014/main" id="{BB425D83-D21F-4CBE-87D9-1AC89EE5B390}"/>
                </a:ext>
              </a:extLst>
            </p:cNvPr>
            <p:cNvSpPr>
              <a:spLocks/>
            </p:cNvSpPr>
            <p:nvPr/>
          </p:nvSpPr>
          <p:spPr bwMode="hidden">
            <a:xfrm>
              <a:off x="0" y="1486"/>
              <a:ext cx="5031" cy="1672"/>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1044" name="Freeform 15">
              <a:extLst>
                <a:ext uri="{FF2B5EF4-FFF2-40B4-BE49-F238E27FC236}">
                  <a16:creationId xmlns:a16="http://schemas.microsoft.com/office/drawing/2014/main" id="{B58DC10C-EA09-42EE-AE5D-8994C90DBC4E}"/>
                </a:ext>
              </a:extLst>
            </p:cNvPr>
            <p:cNvSpPr>
              <a:spLocks/>
            </p:cNvSpPr>
            <p:nvPr/>
          </p:nvSpPr>
          <p:spPr bwMode="hidden">
            <a:xfrm>
              <a:off x="5031" y="3049"/>
              <a:ext cx="728" cy="318"/>
            </a:xfrm>
            <a:custGeom>
              <a:avLst/>
              <a:gdLst>
                <a:gd name="T0" fmla="*/ 723 w 729"/>
                <a:gd name="T1" fmla="*/ 318 h 318"/>
                <a:gd name="T2" fmla="*/ 723 w 729"/>
                <a:gd name="T3" fmla="*/ 312 h 318"/>
                <a:gd name="T4" fmla="*/ 0 w 729"/>
                <a:gd name="T5" fmla="*/ 0 h 318"/>
                <a:gd name="T6" fmla="*/ 0 w 729"/>
                <a:gd name="T7" fmla="*/ 54 h 318"/>
                <a:gd name="T8" fmla="*/ 723 w 729"/>
                <a:gd name="T9" fmla="*/ 318 h 318"/>
                <a:gd name="T10" fmla="*/ 723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28" name="Freeform 16">
              <a:extLst>
                <a:ext uri="{FF2B5EF4-FFF2-40B4-BE49-F238E27FC236}">
                  <a16:creationId xmlns:a16="http://schemas.microsoft.com/office/drawing/2014/main" id="{8EE2B75E-6E9F-435B-B8E5-20900C9D9C7F}"/>
                </a:ext>
              </a:extLst>
            </p:cNvPr>
            <p:cNvSpPr>
              <a:spLocks/>
            </p:cNvSpPr>
            <p:nvPr/>
          </p:nvSpPr>
          <p:spPr bwMode="hidden">
            <a:xfrm>
              <a:off x="0" y="916"/>
              <a:ext cx="5031" cy="2188"/>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en-US">
                <a:latin typeface="Arial" charset="0"/>
              </a:endParaRPr>
            </a:p>
          </p:txBody>
        </p:sp>
        <p:sp>
          <p:nvSpPr>
            <p:cNvPr id="38929" name="Freeform 17">
              <a:extLst>
                <a:ext uri="{FF2B5EF4-FFF2-40B4-BE49-F238E27FC236}">
                  <a16:creationId xmlns:a16="http://schemas.microsoft.com/office/drawing/2014/main" id="{9C259933-A50F-4486-8194-9B16DFC00107}"/>
                </a:ext>
              </a:extLst>
            </p:cNvPr>
            <p:cNvSpPr>
              <a:spLocks/>
            </p:cNvSpPr>
            <p:nvPr/>
          </p:nvSpPr>
          <p:spPr bwMode="hidden">
            <a:xfrm>
              <a:off x="2295" y="0"/>
              <a:ext cx="3160"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8930" name="Freeform 18">
              <a:extLst>
                <a:ext uri="{FF2B5EF4-FFF2-40B4-BE49-F238E27FC236}">
                  <a16:creationId xmlns:a16="http://schemas.microsoft.com/office/drawing/2014/main" id="{8D6A3599-81A4-4F9B-ABDA-E73B627A88F1}"/>
                </a:ext>
              </a:extLst>
            </p:cNvPr>
            <p:cNvSpPr>
              <a:spLocks/>
            </p:cNvSpPr>
            <p:nvPr/>
          </p:nvSpPr>
          <p:spPr bwMode="hidden">
            <a:xfrm>
              <a:off x="5435" y="2702"/>
              <a:ext cx="324"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en-US">
                <a:latin typeface="Arial" charset="0"/>
              </a:endParaRPr>
            </a:p>
          </p:txBody>
        </p:sp>
        <p:sp>
          <p:nvSpPr>
            <p:cNvPr id="1048" name="Freeform 19">
              <a:extLst>
                <a:ext uri="{FF2B5EF4-FFF2-40B4-BE49-F238E27FC236}">
                  <a16:creationId xmlns:a16="http://schemas.microsoft.com/office/drawing/2014/main" id="{EECD37E5-4132-41D9-9EC0-8E9BE0A50EA9}"/>
                </a:ext>
              </a:extLst>
            </p:cNvPr>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32" name="Freeform 20">
              <a:extLst>
                <a:ext uri="{FF2B5EF4-FFF2-40B4-BE49-F238E27FC236}">
                  <a16:creationId xmlns:a16="http://schemas.microsoft.com/office/drawing/2014/main" id="{C08BDC8C-D4A5-4379-8E88-18628D7368C7}"/>
                </a:ext>
              </a:extLst>
            </p:cNvPr>
            <p:cNvSpPr>
              <a:spLocks/>
            </p:cNvSpPr>
            <p:nvPr/>
          </p:nvSpPr>
          <p:spPr bwMode="hidden">
            <a:xfrm>
              <a:off x="2455" y="0"/>
              <a:ext cx="3120"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1050" name="Freeform 21">
              <a:extLst>
                <a:ext uri="{FF2B5EF4-FFF2-40B4-BE49-F238E27FC236}">
                  <a16:creationId xmlns:a16="http://schemas.microsoft.com/office/drawing/2014/main" id="{75A3EB81-6572-419A-88E3-B51FA94F574E}"/>
                </a:ext>
              </a:extLst>
            </p:cNvPr>
            <p:cNvSpPr>
              <a:spLocks/>
            </p:cNvSpPr>
            <p:nvPr/>
          </p:nvSpPr>
          <p:spPr bwMode="hidden">
            <a:xfrm>
              <a:off x="5627"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34" name="Freeform 22">
              <a:extLst>
                <a:ext uri="{FF2B5EF4-FFF2-40B4-BE49-F238E27FC236}">
                  <a16:creationId xmlns:a16="http://schemas.microsoft.com/office/drawing/2014/main" id="{01080CCA-2EA7-4F67-80CB-3A7AC965F8EC}"/>
                </a:ext>
              </a:extLst>
            </p:cNvPr>
            <p:cNvSpPr>
              <a:spLocks/>
            </p:cNvSpPr>
            <p:nvPr/>
          </p:nvSpPr>
          <p:spPr bwMode="hidden">
            <a:xfrm>
              <a:off x="3112" y="0"/>
              <a:ext cx="2515"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8935" name="Freeform 23">
              <a:extLst>
                <a:ext uri="{FF2B5EF4-FFF2-40B4-BE49-F238E27FC236}">
                  <a16:creationId xmlns:a16="http://schemas.microsoft.com/office/drawing/2014/main" id="{602B6671-8486-419D-AB10-5631B5D4B9CD}"/>
                </a:ext>
              </a:extLst>
            </p:cNvPr>
            <p:cNvSpPr>
              <a:spLocks/>
            </p:cNvSpPr>
            <p:nvPr/>
          </p:nvSpPr>
          <p:spPr bwMode="hidden">
            <a:xfrm>
              <a:off x="3488" y="0"/>
              <a:ext cx="2199"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en-US">
                <a:latin typeface="Arial" charset="0"/>
              </a:endParaRPr>
            </a:p>
          </p:txBody>
        </p:sp>
        <p:sp>
          <p:nvSpPr>
            <p:cNvPr id="38936" name="Freeform 24">
              <a:extLst>
                <a:ext uri="{FF2B5EF4-FFF2-40B4-BE49-F238E27FC236}">
                  <a16:creationId xmlns:a16="http://schemas.microsoft.com/office/drawing/2014/main" id="{558D3A8C-ED56-468B-AB36-82B59A1B7310}"/>
                </a:ext>
              </a:extLst>
            </p:cNvPr>
            <p:cNvSpPr>
              <a:spLocks/>
            </p:cNvSpPr>
            <p:nvPr/>
          </p:nvSpPr>
          <p:spPr bwMode="hidden">
            <a:xfrm>
              <a:off x="5675"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en-US">
                <a:latin typeface="Arial" charset="0"/>
              </a:endParaRPr>
            </a:p>
          </p:txBody>
        </p:sp>
        <p:sp>
          <p:nvSpPr>
            <p:cNvPr id="1054" name="Freeform 25">
              <a:extLst>
                <a:ext uri="{FF2B5EF4-FFF2-40B4-BE49-F238E27FC236}">
                  <a16:creationId xmlns:a16="http://schemas.microsoft.com/office/drawing/2014/main" id="{BD04D87F-3A0F-4E8C-A1F3-D865489B1CBA}"/>
                </a:ext>
              </a:extLst>
            </p:cNvPr>
            <p:cNvSpPr>
              <a:spLocks/>
            </p:cNvSpPr>
            <p:nvPr/>
          </p:nvSpPr>
          <p:spPr bwMode="hidden">
            <a:xfrm>
              <a:off x="5603" y="850"/>
              <a:ext cx="156" cy="516"/>
            </a:xfrm>
            <a:custGeom>
              <a:avLst/>
              <a:gdLst>
                <a:gd name="T0" fmla="*/ 161 w 155"/>
                <a:gd name="T1" fmla="*/ 516 h 516"/>
                <a:gd name="T2" fmla="*/ 161 w 155"/>
                <a:gd name="T3" fmla="*/ 204 h 516"/>
                <a:gd name="T4" fmla="*/ 77 w 155"/>
                <a:gd name="T5" fmla="*/ 0 h 516"/>
                <a:gd name="T6" fmla="*/ 0 w 155"/>
                <a:gd name="T7" fmla="*/ 192 h 516"/>
                <a:gd name="T8" fmla="*/ 161 w 155"/>
                <a:gd name="T9" fmla="*/ 516 h 516"/>
                <a:gd name="T10" fmla="*/ 161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38" name="Freeform 26">
              <a:extLst>
                <a:ext uri="{FF2B5EF4-FFF2-40B4-BE49-F238E27FC236}">
                  <a16:creationId xmlns:a16="http://schemas.microsoft.com/office/drawing/2014/main" id="{C542D12A-A74C-4745-8B2F-16AC5256134F}"/>
                </a:ext>
              </a:extLst>
            </p:cNvPr>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38939" name="Freeform 27">
              <a:extLst>
                <a:ext uri="{FF2B5EF4-FFF2-40B4-BE49-F238E27FC236}">
                  <a16:creationId xmlns:a16="http://schemas.microsoft.com/office/drawing/2014/main" id="{28A296BF-CFB9-4109-A5D2-2F118F28FA32}"/>
                </a:ext>
              </a:extLst>
            </p:cNvPr>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1057" name="Freeform 28">
              <a:extLst>
                <a:ext uri="{FF2B5EF4-FFF2-40B4-BE49-F238E27FC236}">
                  <a16:creationId xmlns:a16="http://schemas.microsoft.com/office/drawing/2014/main" id="{A3318C34-0FC6-4BB2-A000-3A2CC15A25CF}"/>
                </a:ext>
              </a:extLst>
            </p:cNvPr>
            <p:cNvSpPr>
              <a:spLocks/>
            </p:cNvSpPr>
            <p:nvPr/>
          </p:nvSpPr>
          <p:spPr bwMode="hidden">
            <a:xfrm>
              <a:off x="5699" y="653"/>
              <a:ext cx="60" cy="310"/>
            </a:xfrm>
            <a:custGeom>
              <a:avLst/>
              <a:gdLst>
                <a:gd name="T0" fmla="*/ 0 w 60"/>
                <a:gd name="T1" fmla="*/ 138 h 312"/>
                <a:gd name="T2" fmla="*/ 60 w 60"/>
                <a:gd name="T3" fmla="*/ 300 h 312"/>
                <a:gd name="T4" fmla="*/ 60 w 60"/>
                <a:gd name="T5" fmla="*/ 6 h 312"/>
                <a:gd name="T6" fmla="*/ 54 w 60"/>
                <a:gd name="T7" fmla="*/ 0 h 312"/>
                <a:gd name="T8" fmla="*/ 0 w 60"/>
                <a:gd name="T9" fmla="*/ 138 h 312"/>
                <a:gd name="T10" fmla="*/ 0 w 60"/>
                <a:gd name="T11" fmla="*/ 138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41" name="Freeform 29">
              <a:extLst>
                <a:ext uri="{FF2B5EF4-FFF2-40B4-BE49-F238E27FC236}">
                  <a16:creationId xmlns:a16="http://schemas.microsoft.com/office/drawing/2014/main" id="{2DF56A18-FE63-45FD-8102-75630427660A}"/>
                </a:ext>
              </a:extLst>
            </p:cNvPr>
            <p:cNvSpPr>
              <a:spLocks/>
            </p:cNvSpPr>
            <p:nvPr/>
          </p:nvSpPr>
          <p:spPr bwMode="hidden">
            <a:xfrm>
              <a:off x="3"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1059" name="Freeform 30">
              <a:extLst>
                <a:ext uri="{FF2B5EF4-FFF2-40B4-BE49-F238E27FC236}">
                  <a16:creationId xmlns:a16="http://schemas.microsoft.com/office/drawing/2014/main" id="{31EF1A72-76B4-47BF-B7DF-5EEA5062A363}"/>
                </a:ext>
              </a:extLst>
            </p:cNvPr>
            <p:cNvSpPr>
              <a:spLocks/>
            </p:cNvSpPr>
            <p:nvPr/>
          </p:nvSpPr>
          <p:spPr bwMode="hidden">
            <a:xfrm>
              <a:off x="5755" y="3483"/>
              <a:ext cx="5" cy="6"/>
            </a:xfrm>
            <a:custGeom>
              <a:avLst/>
              <a:gdLst>
                <a:gd name="T0" fmla="*/ 3 w 6"/>
                <a:gd name="T1" fmla="*/ 6 h 6"/>
                <a:gd name="T2" fmla="*/ 0 w 6"/>
                <a:gd name="T3" fmla="*/ 0 h 6"/>
                <a:gd name="T4" fmla="*/ 0 w 6"/>
                <a:gd name="T5" fmla="*/ 6 h 6"/>
                <a:gd name="T6" fmla="*/ 3 w 6"/>
                <a:gd name="T7" fmla="*/ 6 h 6"/>
                <a:gd name="T8" fmla="*/ 3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943" name="Freeform 31">
              <a:extLst>
                <a:ext uri="{FF2B5EF4-FFF2-40B4-BE49-F238E27FC236}">
                  <a16:creationId xmlns:a16="http://schemas.microsoft.com/office/drawing/2014/main" id="{F71D2749-F91A-4F1C-B640-160591BD83AA}"/>
                </a:ext>
              </a:extLst>
            </p:cNvPr>
            <p:cNvSpPr>
              <a:spLocks/>
            </p:cNvSpPr>
            <p:nvPr/>
          </p:nvSpPr>
          <p:spPr bwMode="hidden">
            <a:xfrm>
              <a:off x="3"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8944" name="Freeform 32">
              <a:extLst>
                <a:ext uri="{FF2B5EF4-FFF2-40B4-BE49-F238E27FC236}">
                  <a16:creationId xmlns:a16="http://schemas.microsoft.com/office/drawing/2014/main" id="{07A040EA-C4CF-4A2E-94E3-68A7388E82DD}"/>
                </a:ext>
              </a:extLst>
            </p:cNvPr>
            <p:cNvSpPr>
              <a:spLocks/>
            </p:cNvSpPr>
            <p:nvPr/>
          </p:nvSpPr>
          <p:spPr bwMode="hidden">
            <a:xfrm>
              <a:off x="3"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38945" name="Freeform 33">
              <a:extLst>
                <a:ext uri="{FF2B5EF4-FFF2-40B4-BE49-F238E27FC236}">
                  <a16:creationId xmlns:a16="http://schemas.microsoft.com/office/drawing/2014/main" id="{9B231D86-4882-4D1F-8815-AAAD2CF98AAD}"/>
                </a:ext>
              </a:extLst>
            </p:cNvPr>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8946" name="Freeform 34">
              <a:extLst>
                <a:ext uri="{FF2B5EF4-FFF2-40B4-BE49-F238E27FC236}">
                  <a16:creationId xmlns:a16="http://schemas.microsoft.com/office/drawing/2014/main" id="{2F59EB25-3CE0-4F84-8879-B3C146042C55}"/>
                </a:ext>
              </a:extLst>
            </p:cNvPr>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8947" name="Freeform 35">
              <a:extLst>
                <a:ext uri="{FF2B5EF4-FFF2-40B4-BE49-F238E27FC236}">
                  <a16:creationId xmlns:a16="http://schemas.microsoft.com/office/drawing/2014/main" id="{A7E7FBF0-5AF3-4944-B54C-D6013087AC9D}"/>
                </a:ext>
              </a:extLst>
            </p:cNvPr>
            <p:cNvSpPr>
              <a:spLocks/>
            </p:cNvSpPr>
            <p:nvPr/>
          </p:nvSpPr>
          <p:spPr bwMode="hidden">
            <a:xfrm>
              <a:off x="3951"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en-US">
                <a:latin typeface="Arial" charset="0"/>
              </a:endParaRPr>
            </a:p>
          </p:txBody>
        </p:sp>
        <p:sp>
          <p:nvSpPr>
            <p:cNvPr id="38948" name="Freeform 36">
              <a:extLst>
                <a:ext uri="{FF2B5EF4-FFF2-40B4-BE49-F238E27FC236}">
                  <a16:creationId xmlns:a16="http://schemas.microsoft.com/office/drawing/2014/main" id="{720526CB-ACE0-4F15-9010-252013A22BA9}"/>
                </a:ext>
              </a:extLst>
            </p:cNvPr>
            <p:cNvSpPr>
              <a:spLocks/>
            </p:cNvSpPr>
            <p:nvPr/>
          </p:nvSpPr>
          <p:spPr bwMode="hidden">
            <a:xfrm>
              <a:off x="4519" y="0"/>
              <a:ext cx="1236"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8949" name="Freeform 37">
              <a:extLst>
                <a:ext uri="{FF2B5EF4-FFF2-40B4-BE49-F238E27FC236}">
                  <a16:creationId xmlns:a16="http://schemas.microsoft.com/office/drawing/2014/main" id="{C409FAE7-F313-4799-AD73-8FD950C28BE2}"/>
                </a:ext>
              </a:extLst>
            </p:cNvPr>
            <p:cNvSpPr>
              <a:spLocks/>
            </p:cNvSpPr>
            <p:nvPr/>
          </p:nvSpPr>
          <p:spPr bwMode="hidden">
            <a:xfrm>
              <a:off x="4695"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sp>
          <p:nvSpPr>
            <p:cNvPr id="38950" name="Freeform 38">
              <a:extLst>
                <a:ext uri="{FF2B5EF4-FFF2-40B4-BE49-F238E27FC236}">
                  <a16:creationId xmlns:a16="http://schemas.microsoft.com/office/drawing/2014/main" id="{E7980A58-6F4F-48E1-AC79-47D082B13EA2}"/>
                </a:ext>
              </a:extLst>
            </p:cNvPr>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en-US">
                <a:latin typeface="Arial" charset="0"/>
              </a:endParaRPr>
            </a:p>
          </p:txBody>
        </p:sp>
        <p:grpSp>
          <p:nvGrpSpPr>
            <p:cNvPr id="1068" name="Group 39">
              <a:extLst>
                <a:ext uri="{FF2B5EF4-FFF2-40B4-BE49-F238E27FC236}">
                  <a16:creationId xmlns:a16="http://schemas.microsoft.com/office/drawing/2014/main" id="{0DA0C824-6E58-4F8E-BB5A-1493A052D7DB}"/>
                </a:ext>
              </a:extLst>
            </p:cNvPr>
            <p:cNvGrpSpPr>
              <a:grpSpLocks/>
            </p:cNvGrpSpPr>
            <p:nvPr userDrawn="1"/>
          </p:nvGrpSpPr>
          <p:grpSpPr bwMode="auto">
            <a:xfrm>
              <a:off x="0" y="1632"/>
              <a:ext cx="5758" cy="1858"/>
              <a:chOff x="0" y="1632"/>
              <a:chExt cx="5758" cy="1858"/>
            </a:xfrm>
          </p:grpSpPr>
          <p:sp>
            <p:nvSpPr>
              <p:cNvPr id="38952" name="Freeform 40">
                <a:extLst>
                  <a:ext uri="{FF2B5EF4-FFF2-40B4-BE49-F238E27FC236}">
                    <a16:creationId xmlns:a16="http://schemas.microsoft.com/office/drawing/2014/main" id="{0738D28E-0BDF-4D1B-AB93-F37DF3DAD209}"/>
                  </a:ext>
                </a:extLst>
              </p:cNvPr>
              <p:cNvSpPr>
                <a:spLocks/>
              </p:cNvSpPr>
              <p:nvPr/>
            </p:nvSpPr>
            <p:spPr bwMode="hidden">
              <a:xfrm>
                <a:off x="0" y="1632"/>
                <a:ext cx="3672"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en-US">
                  <a:latin typeface="Arial" charset="0"/>
                </a:endParaRPr>
              </a:p>
            </p:txBody>
          </p:sp>
          <p:sp>
            <p:nvSpPr>
              <p:cNvPr id="38953" name="Freeform 41">
                <a:extLst>
                  <a:ext uri="{FF2B5EF4-FFF2-40B4-BE49-F238E27FC236}">
                    <a16:creationId xmlns:a16="http://schemas.microsoft.com/office/drawing/2014/main" id="{4F4B8CB6-385B-4162-A2F4-21A8D45B8EC3}"/>
                  </a:ext>
                </a:extLst>
              </p:cNvPr>
              <p:cNvSpPr>
                <a:spLocks/>
              </p:cNvSpPr>
              <p:nvPr/>
            </p:nvSpPr>
            <p:spPr bwMode="hidden">
              <a:xfrm>
                <a:off x="3648" y="2795"/>
                <a:ext cx="2113"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en-US">
                  <a:latin typeface="Arial" charset="0"/>
                </a:endParaRPr>
              </a:p>
            </p:txBody>
          </p:sp>
        </p:grpSp>
      </p:grpSp>
      <p:sp>
        <p:nvSpPr>
          <p:cNvPr id="38954" name="Rectangle 42">
            <a:extLst>
              <a:ext uri="{FF2B5EF4-FFF2-40B4-BE49-F238E27FC236}">
                <a16:creationId xmlns:a16="http://schemas.microsoft.com/office/drawing/2014/main" id="{55FBFC3F-7509-4DF2-BE72-B4EDC080859F}"/>
              </a:ext>
            </a:extLst>
          </p:cNvPr>
          <p:cNvSpPr>
            <a:spLocks noGrp="1" noChangeArrowheads="1"/>
          </p:cNvSpPr>
          <p:nvPr>
            <p:ph type="title"/>
          </p:nvPr>
        </p:nvSpPr>
        <p:spPr bwMode="auto">
          <a:xfrm>
            <a:off x="609600" y="369888"/>
            <a:ext cx="10972800" cy="1524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8955" name="Rectangle 43">
            <a:extLst>
              <a:ext uri="{FF2B5EF4-FFF2-40B4-BE49-F238E27FC236}">
                <a16:creationId xmlns:a16="http://schemas.microsoft.com/office/drawing/2014/main" id="{16173044-7B01-4528-B0F3-FAC20969F6AF}"/>
              </a:ext>
            </a:extLst>
          </p:cNvPr>
          <p:cNvSpPr>
            <a:spLocks noGrp="1" noChangeArrowheads="1"/>
          </p:cNvSpPr>
          <p:nvPr>
            <p:ph type="body" idx="1"/>
          </p:nvPr>
        </p:nvSpPr>
        <p:spPr bwMode="auto">
          <a:xfrm>
            <a:off x="609600" y="2133600"/>
            <a:ext cx="10972800" cy="60404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56" name="Rectangle 44">
            <a:extLst>
              <a:ext uri="{FF2B5EF4-FFF2-40B4-BE49-F238E27FC236}">
                <a16:creationId xmlns:a16="http://schemas.microsoft.com/office/drawing/2014/main" id="{6753FDF8-E9B4-4DBB-976F-A71FD7D3CA5E}"/>
              </a:ext>
            </a:extLst>
          </p:cNvPr>
          <p:cNvSpPr>
            <a:spLocks noGrp="1" noChangeArrowheads="1"/>
          </p:cNvSpPr>
          <p:nvPr>
            <p:ph type="dt" sz="half" idx="2"/>
          </p:nvPr>
        </p:nvSpPr>
        <p:spPr bwMode="auto">
          <a:xfrm>
            <a:off x="609600" y="8324850"/>
            <a:ext cx="2844800" cy="609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r>
              <a:rPr lang="en-US"/>
              <a:t>ABE 303 </a:t>
            </a:r>
          </a:p>
        </p:txBody>
      </p:sp>
      <p:sp>
        <p:nvSpPr>
          <p:cNvPr id="38957" name="Rectangle 45">
            <a:extLst>
              <a:ext uri="{FF2B5EF4-FFF2-40B4-BE49-F238E27FC236}">
                <a16:creationId xmlns:a16="http://schemas.microsoft.com/office/drawing/2014/main" id="{B50EA811-2773-4948-90CC-C4C14E29333E}"/>
              </a:ext>
            </a:extLst>
          </p:cNvPr>
          <p:cNvSpPr>
            <a:spLocks noGrp="1" noChangeArrowheads="1"/>
          </p:cNvSpPr>
          <p:nvPr>
            <p:ph type="ftr" sz="quarter" idx="3"/>
          </p:nvPr>
        </p:nvSpPr>
        <p:spPr bwMode="auto">
          <a:xfrm>
            <a:off x="4165600" y="8331200"/>
            <a:ext cx="3860800" cy="609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Arial" charset="0"/>
              </a:defRPr>
            </a:lvl1pPr>
          </a:lstStyle>
          <a:p>
            <a:pPr>
              <a:defRPr/>
            </a:pPr>
            <a:r>
              <a:rPr lang="en-US"/>
              <a:t>Introduction</a:t>
            </a:r>
          </a:p>
        </p:txBody>
      </p:sp>
      <p:sp>
        <p:nvSpPr>
          <p:cNvPr id="38958" name="Rectangle 46">
            <a:extLst>
              <a:ext uri="{FF2B5EF4-FFF2-40B4-BE49-F238E27FC236}">
                <a16:creationId xmlns:a16="http://schemas.microsoft.com/office/drawing/2014/main" id="{122837C7-8A64-4CAA-BD13-7ED4FC91C540}"/>
              </a:ext>
            </a:extLst>
          </p:cNvPr>
          <p:cNvSpPr>
            <a:spLocks noGrp="1" noChangeArrowheads="1"/>
          </p:cNvSpPr>
          <p:nvPr>
            <p:ph type="sldNum" sz="quarter" idx="4"/>
          </p:nvPr>
        </p:nvSpPr>
        <p:spPr bwMode="auto">
          <a:xfrm>
            <a:off x="8737600" y="8324850"/>
            <a:ext cx="2844800" cy="609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C64A4EE-1BE6-46A7-8DD0-EF1AC318ADE4}"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hf hdr="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3"/>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4"/>
        </a:buBlip>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5"/>
        </a:buBlip>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SzPct val="90000"/>
        <a:buFont typeface="Wingdings" pitchFamily="2" charset="2"/>
        <a:buBlip>
          <a:blip r:embed="rId15"/>
        </a:buBlip>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jpeg"/><Relationship Id="rId4" Type="http://schemas.openxmlformats.org/officeDocument/2006/relationships/image" Target="../media/image1.png"/><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3.png"/><Relationship Id="rId9"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2.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png"/><Relationship Id="rId7" Type="http://schemas.openxmlformats.org/officeDocument/2006/relationships/image" Target="../media/image31.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2.em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png"/><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1.bin"/><Relationship Id="rId11" Type="http://schemas.openxmlformats.org/officeDocument/2006/relationships/image" Target="../media/image38.wmf"/><Relationship Id="rId5" Type="http://schemas.openxmlformats.org/officeDocument/2006/relationships/image" Target="../media/image3.png"/><Relationship Id="rId10" Type="http://schemas.openxmlformats.org/officeDocument/2006/relationships/oleObject" Target="../embeddings/oleObject13.bin"/><Relationship Id="rId4" Type="http://schemas.openxmlformats.org/officeDocument/2006/relationships/image" Target="../media/image2.png"/><Relationship Id="rId9" Type="http://schemas.openxmlformats.org/officeDocument/2006/relationships/image" Target="../media/image37.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42.wmf"/><Relationship Id="rId3" Type="http://schemas.openxmlformats.org/officeDocument/2006/relationships/image" Target="../media/image1.png"/><Relationship Id="rId7" Type="http://schemas.openxmlformats.org/officeDocument/2006/relationships/image" Target="../media/image39.wmf"/><Relationship Id="rId12"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4.bin"/><Relationship Id="rId11" Type="http://schemas.openxmlformats.org/officeDocument/2006/relationships/image" Target="../media/image41.wmf"/><Relationship Id="rId5" Type="http://schemas.openxmlformats.org/officeDocument/2006/relationships/image" Target="../media/image3.png"/><Relationship Id="rId10" Type="http://schemas.openxmlformats.org/officeDocument/2006/relationships/oleObject" Target="../embeddings/oleObject16.bin"/><Relationship Id="rId4" Type="http://schemas.openxmlformats.org/officeDocument/2006/relationships/image" Target="../media/image2.png"/><Relationship Id="rId9" Type="http://schemas.openxmlformats.org/officeDocument/2006/relationships/image" Target="../media/image40.wmf"/></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png"/><Relationship Id="rId7" Type="http://schemas.openxmlformats.org/officeDocument/2006/relationships/image" Target="../media/image7.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png"/><Relationship Id="rId10" Type="http://schemas.openxmlformats.org/officeDocument/2006/relationships/hyperlink" Target="file:///\\myhome.itap.purdue.edu\myhome\campa\ABE%20303%20Fall%202015\Notes\11-00-aguilera.pdf" TargetMode="External"/><Relationship Id="rId4" Type="http://schemas.openxmlformats.org/officeDocument/2006/relationships/image" Target="../media/image2.png"/><Relationship Id="rId9" Type="http://schemas.openxmlformats.org/officeDocument/2006/relationships/image" Target="../media/image8.wm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2.png"/><Relationship Id="rId7" Type="http://schemas.openxmlformats.org/officeDocument/2006/relationships/image" Target="../media/image48.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3.png"/><Relationship Id="rId9" Type="http://schemas.openxmlformats.org/officeDocument/2006/relationships/image" Target="../media/image50.emf"/></Relationships>
</file>

<file path=ppt/slides/_rels/slide33.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2.png"/><Relationship Id="rId7" Type="http://schemas.openxmlformats.org/officeDocument/2006/relationships/image" Target="../media/image53.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60.wmf"/><Relationship Id="rId18" Type="http://schemas.openxmlformats.org/officeDocument/2006/relationships/oleObject" Target="../embeddings/oleObject24.bin"/><Relationship Id="rId26" Type="http://schemas.openxmlformats.org/officeDocument/2006/relationships/oleObject" Target="../embeddings/oleObject28.bin"/><Relationship Id="rId3" Type="http://schemas.openxmlformats.org/officeDocument/2006/relationships/image" Target="../media/image1.png"/><Relationship Id="rId21" Type="http://schemas.openxmlformats.org/officeDocument/2006/relationships/image" Target="../media/image64.wmf"/><Relationship Id="rId7" Type="http://schemas.openxmlformats.org/officeDocument/2006/relationships/image" Target="../media/image57.wmf"/><Relationship Id="rId12" Type="http://schemas.openxmlformats.org/officeDocument/2006/relationships/oleObject" Target="../embeddings/oleObject21.bin"/><Relationship Id="rId17" Type="http://schemas.openxmlformats.org/officeDocument/2006/relationships/image" Target="../media/image62.wmf"/><Relationship Id="rId25" Type="http://schemas.openxmlformats.org/officeDocument/2006/relationships/image" Target="../media/image66.wmf"/><Relationship Id="rId2" Type="http://schemas.openxmlformats.org/officeDocument/2006/relationships/slideLayout" Target="../slideLayouts/slideLayout7.xml"/><Relationship Id="rId16" Type="http://schemas.openxmlformats.org/officeDocument/2006/relationships/oleObject" Target="../embeddings/oleObject23.bin"/><Relationship Id="rId20" Type="http://schemas.openxmlformats.org/officeDocument/2006/relationships/oleObject" Target="../embeddings/oleObject25.bin"/><Relationship Id="rId29" Type="http://schemas.openxmlformats.org/officeDocument/2006/relationships/image" Target="../media/image68.wmf"/><Relationship Id="rId1" Type="http://schemas.openxmlformats.org/officeDocument/2006/relationships/vmlDrawing" Target="../drawings/vmlDrawing10.vml"/><Relationship Id="rId6" Type="http://schemas.openxmlformats.org/officeDocument/2006/relationships/oleObject" Target="../embeddings/oleObject18.bin"/><Relationship Id="rId11" Type="http://schemas.openxmlformats.org/officeDocument/2006/relationships/image" Target="../media/image59.wmf"/><Relationship Id="rId24" Type="http://schemas.openxmlformats.org/officeDocument/2006/relationships/oleObject" Target="../embeddings/oleObject27.bin"/><Relationship Id="rId5" Type="http://schemas.openxmlformats.org/officeDocument/2006/relationships/image" Target="../media/image3.png"/><Relationship Id="rId15" Type="http://schemas.openxmlformats.org/officeDocument/2006/relationships/image" Target="../media/image61.wmf"/><Relationship Id="rId23" Type="http://schemas.openxmlformats.org/officeDocument/2006/relationships/image" Target="../media/image65.wmf"/><Relationship Id="rId28" Type="http://schemas.openxmlformats.org/officeDocument/2006/relationships/oleObject" Target="../embeddings/oleObject29.bin"/><Relationship Id="rId10" Type="http://schemas.openxmlformats.org/officeDocument/2006/relationships/oleObject" Target="../embeddings/oleObject20.bin"/><Relationship Id="rId19" Type="http://schemas.openxmlformats.org/officeDocument/2006/relationships/image" Target="../media/image63.wmf"/><Relationship Id="rId4" Type="http://schemas.openxmlformats.org/officeDocument/2006/relationships/image" Target="../media/image2.png"/><Relationship Id="rId9" Type="http://schemas.openxmlformats.org/officeDocument/2006/relationships/image" Target="../media/image58.wmf"/><Relationship Id="rId14" Type="http://schemas.openxmlformats.org/officeDocument/2006/relationships/oleObject" Target="../embeddings/oleObject22.bin"/><Relationship Id="rId22" Type="http://schemas.openxmlformats.org/officeDocument/2006/relationships/oleObject" Target="../embeddings/oleObject26.bin"/><Relationship Id="rId27" Type="http://schemas.openxmlformats.org/officeDocument/2006/relationships/image" Target="../media/image67.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1.png"/><Relationship Id="rId7"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30.bin"/><Relationship Id="rId11" Type="http://schemas.openxmlformats.org/officeDocument/2006/relationships/image" Target="../media/image71.wmf"/><Relationship Id="rId5" Type="http://schemas.openxmlformats.org/officeDocument/2006/relationships/image" Target="../media/image3.png"/><Relationship Id="rId10" Type="http://schemas.openxmlformats.org/officeDocument/2006/relationships/oleObject" Target="../embeddings/oleObject32.bin"/><Relationship Id="rId4" Type="http://schemas.openxmlformats.org/officeDocument/2006/relationships/image" Target="../media/image2.png"/><Relationship Id="rId9" Type="http://schemas.openxmlformats.org/officeDocument/2006/relationships/image" Target="../media/image70.wmf"/></Relationships>
</file>

<file path=ppt/slides/_rels/slide37.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36.bin"/><Relationship Id="rId3" Type="http://schemas.openxmlformats.org/officeDocument/2006/relationships/notesSlide" Target="../notesSlides/notesSlide3.xml"/><Relationship Id="rId7" Type="http://schemas.openxmlformats.org/officeDocument/2006/relationships/oleObject" Target="../embeddings/oleObject33.bin"/><Relationship Id="rId12" Type="http://schemas.openxmlformats.org/officeDocument/2006/relationships/image" Target="../media/image74.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3.png"/><Relationship Id="rId11" Type="http://schemas.openxmlformats.org/officeDocument/2006/relationships/oleObject" Target="../embeddings/oleObject35.bin"/><Relationship Id="rId5" Type="http://schemas.openxmlformats.org/officeDocument/2006/relationships/image" Target="../media/image2.png"/><Relationship Id="rId10" Type="http://schemas.openxmlformats.org/officeDocument/2006/relationships/image" Target="../media/image73.wmf"/><Relationship Id="rId4" Type="http://schemas.openxmlformats.org/officeDocument/2006/relationships/image" Target="../media/image1.png"/><Relationship Id="rId9" Type="http://schemas.openxmlformats.org/officeDocument/2006/relationships/oleObject" Target="../embeddings/oleObject34.bin"/><Relationship Id="rId14" Type="http://schemas.openxmlformats.org/officeDocument/2006/relationships/image" Target="../media/image75.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79.wmf"/><Relationship Id="rId3" Type="http://schemas.openxmlformats.org/officeDocument/2006/relationships/image" Target="../media/image1.png"/><Relationship Id="rId7" Type="http://schemas.openxmlformats.org/officeDocument/2006/relationships/image" Target="../media/image76.wmf"/><Relationship Id="rId12" Type="http://schemas.openxmlformats.org/officeDocument/2006/relationships/oleObject" Target="../embeddings/oleObject40.bin"/><Relationship Id="rId17" Type="http://schemas.openxmlformats.org/officeDocument/2006/relationships/image" Target="../media/image81.wmf"/><Relationship Id="rId2" Type="http://schemas.openxmlformats.org/officeDocument/2006/relationships/slideLayout" Target="../slideLayouts/slideLayout7.xml"/><Relationship Id="rId16" Type="http://schemas.openxmlformats.org/officeDocument/2006/relationships/oleObject" Target="../embeddings/oleObject42.bin"/><Relationship Id="rId1" Type="http://schemas.openxmlformats.org/officeDocument/2006/relationships/vmlDrawing" Target="../drawings/vmlDrawing13.vml"/><Relationship Id="rId6" Type="http://schemas.openxmlformats.org/officeDocument/2006/relationships/oleObject" Target="../embeddings/oleObject37.bin"/><Relationship Id="rId11" Type="http://schemas.openxmlformats.org/officeDocument/2006/relationships/image" Target="../media/image78.wmf"/><Relationship Id="rId5" Type="http://schemas.openxmlformats.org/officeDocument/2006/relationships/image" Target="../media/image3.png"/><Relationship Id="rId15" Type="http://schemas.openxmlformats.org/officeDocument/2006/relationships/image" Target="../media/image80.wmf"/><Relationship Id="rId10" Type="http://schemas.openxmlformats.org/officeDocument/2006/relationships/oleObject" Target="../embeddings/oleObject39.bin"/><Relationship Id="rId4" Type="http://schemas.openxmlformats.org/officeDocument/2006/relationships/image" Target="../media/image2.png"/><Relationship Id="rId9" Type="http://schemas.openxmlformats.org/officeDocument/2006/relationships/image" Target="../media/image77.wmf"/><Relationship Id="rId14" Type="http://schemas.openxmlformats.org/officeDocument/2006/relationships/oleObject" Target="../embeddings/oleObject41.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1.png"/><Relationship Id="rId7" Type="http://schemas.openxmlformats.org/officeDocument/2006/relationships/image" Target="../media/image82.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43.bin"/><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3.w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image" Target="../media/image1.png"/><Relationship Id="rId7" Type="http://schemas.openxmlformats.org/officeDocument/2006/relationships/image" Target="../media/image84.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45.bin"/><Relationship Id="rId11" Type="http://schemas.openxmlformats.org/officeDocument/2006/relationships/image" Target="../media/image86.emf"/><Relationship Id="rId5" Type="http://schemas.openxmlformats.org/officeDocument/2006/relationships/image" Target="../media/image3.png"/><Relationship Id="rId10" Type="http://schemas.openxmlformats.org/officeDocument/2006/relationships/oleObject" Target="../embeddings/oleObject47.bin"/><Relationship Id="rId4" Type="http://schemas.openxmlformats.org/officeDocument/2006/relationships/image" Target="../media/image2.png"/><Relationship Id="rId9" Type="http://schemas.openxmlformats.org/officeDocument/2006/relationships/image" Target="../media/image85.e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image" Target="../media/image1.png"/><Relationship Id="rId7" Type="http://schemas.openxmlformats.org/officeDocument/2006/relationships/image" Target="../media/image87.e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48.bin"/><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8.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image" Target="../media/image92.wmf"/><Relationship Id="rId18" Type="http://schemas.openxmlformats.org/officeDocument/2006/relationships/oleObject" Target="../embeddings/oleObject56.bin"/><Relationship Id="rId3" Type="http://schemas.openxmlformats.org/officeDocument/2006/relationships/image" Target="../media/image1.png"/><Relationship Id="rId21" Type="http://schemas.openxmlformats.org/officeDocument/2006/relationships/image" Target="../media/image96.wmf"/><Relationship Id="rId7" Type="http://schemas.openxmlformats.org/officeDocument/2006/relationships/image" Target="../media/image89.wmf"/><Relationship Id="rId12" Type="http://schemas.openxmlformats.org/officeDocument/2006/relationships/oleObject" Target="../embeddings/oleObject53.bin"/><Relationship Id="rId17" Type="http://schemas.openxmlformats.org/officeDocument/2006/relationships/image" Target="../media/image94.wmf"/><Relationship Id="rId2" Type="http://schemas.openxmlformats.org/officeDocument/2006/relationships/slideLayout" Target="../slideLayouts/slideLayout7.xml"/><Relationship Id="rId16" Type="http://schemas.openxmlformats.org/officeDocument/2006/relationships/oleObject" Target="../embeddings/oleObject55.bin"/><Relationship Id="rId20" Type="http://schemas.openxmlformats.org/officeDocument/2006/relationships/oleObject" Target="../embeddings/oleObject57.bin"/><Relationship Id="rId1" Type="http://schemas.openxmlformats.org/officeDocument/2006/relationships/vmlDrawing" Target="../drawings/vmlDrawing17.vml"/><Relationship Id="rId6" Type="http://schemas.openxmlformats.org/officeDocument/2006/relationships/oleObject" Target="../embeddings/oleObject50.bin"/><Relationship Id="rId11" Type="http://schemas.openxmlformats.org/officeDocument/2006/relationships/image" Target="../media/image91.wmf"/><Relationship Id="rId5" Type="http://schemas.openxmlformats.org/officeDocument/2006/relationships/image" Target="../media/image3.png"/><Relationship Id="rId15" Type="http://schemas.openxmlformats.org/officeDocument/2006/relationships/image" Target="../media/image93.wmf"/><Relationship Id="rId23" Type="http://schemas.openxmlformats.org/officeDocument/2006/relationships/image" Target="../media/image97.wmf"/><Relationship Id="rId10" Type="http://schemas.openxmlformats.org/officeDocument/2006/relationships/oleObject" Target="../embeddings/oleObject52.bin"/><Relationship Id="rId19" Type="http://schemas.openxmlformats.org/officeDocument/2006/relationships/image" Target="../media/image95.wmf"/><Relationship Id="rId4" Type="http://schemas.openxmlformats.org/officeDocument/2006/relationships/image" Target="../media/image2.png"/><Relationship Id="rId9" Type="http://schemas.openxmlformats.org/officeDocument/2006/relationships/image" Target="../media/image90.wmf"/><Relationship Id="rId14" Type="http://schemas.openxmlformats.org/officeDocument/2006/relationships/oleObject" Target="../embeddings/oleObject54.bin"/><Relationship Id="rId22" Type="http://schemas.openxmlformats.org/officeDocument/2006/relationships/oleObject" Target="../embeddings/oleObject58.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101.wmf"/><Relationship Id="rId18" Type="http://schemas.openxmlformats.org/officeDocument/2006/relationships/oleObject" Target="../embeddings/oleObject65.bin"/><Relationship Id="rId3" Type="http://schemas.openxmlformats.org/officeDocument/2006/relationships/image" Target="../media/image1.png"/><Relationship Id="rId7" Type="http://schemas.openxmlformats.org/officeDocument/2006/relationships/image" Target="../media/image98.wmf"/><Relationship Id="rId12" Type="http://schemas.openxmlformats.org/officeDocument/2006/relationships/oleObject" Target="../embeddings/oleObject62.bin"/><Relationship Id="rId17" Type="http://schemas.openxmlformats.org/officeDocument/2006/relationships/image" Target="../media/image103.wmf"/><Relationship Id="rId2" Type="http://schemas.openxmlformats.org/officeDocument/2006/relationships/slideLayout" Target="../slideLayouts/slideLayout7.xml"/><Relationship Id="rId16" Type="http://schemas.openxmlformats.org/officeDocument/2006/relationships/oleObject" Target="../embeddings/oleObject64.bin"/><Relationship Id="rId1" Type="http://schemas.openxmlformats.org/officeDocument/2006/relationships/vmlDrawing" Target="../drawings/vmlDrawing18.vml"/><Relationship Id="rId6" Type="http://schemas.openxmlformats.org/officeDocument/2006/relationships/oleObject" Target="../embeddings/oleObject59.bin"/><Relationship Id="rId11" Type="http://schemas.openxmlformats.org/officeDocument/2006/relationships/image" Target="../media/image100.wmf"/><Relationship Id="rId5" Type="http://schemas.openxmlformats.org/officeDocument/2006/relationships/image" Target="../media/image3.png"/><Relationship Id="rId15" Type="http://schemas.openxmlformats.org/officeDocument/2006/relationships/image" Target="../media/image102.wmf"/><Relationship Id="rId10" Type="http://schemas.openxmlformats.org/officeDocument/2006/relationships/oleObject" Target="../embeddings/oleObject61.bin"/><Relationship Id="rId19" Type="http://schemas.openxmlformats.org/officeDocument/2006/relationships/image" Target="../media/image104.wmf"/><Relationship Id="rId4" Type="http://schemas.openxmlformats.org/officeDocument/2006/relationships/image" Target="../media/image2.png"/><Relationship Id="rId9" Type="http://schemas.openxmlformats.org/officeDocument/2006/relationships/image" Target="../media/image99.wmf"/><Relationship Id="rId14" Type="http://schemas.openxmlformats.org/officeDocument/2006/relationships/oleObject" Target="../embeddings/oleObject63.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image" Target="../media/image1.png"/><Relationship Id="rId7" Type="http://schemas.openxmlformats.org/officeDocument/2006/relationships/image" Target="../media/image105.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66.bin"/><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06.wmf"/></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E7222530-AE41-4FE7-9EA6-FF149F52FA35}"/>
              </a:ext>
            </a:extLst>
          </p:cNvPr>
          <p:cNvSpPr txBox="1">
            <a:spLocks noChangeArrowheads="1"/>
          </p:cNvSpPr>
          <p:nvPr/>
        </p:nvSpPr>
        <p:spPr bwMode="auto">
          <a:xfrm>
            <a:off x="2912741" y="185737"/>
            <a:ext cx="627126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b="1" u="sng" dirty="0">
                <a:solidFill>
                  <a:srgbClr val="000000"/>
                </a:solidFill>
                <a:latin typeface="Times New Roman" panose="02020603050405020304" pitchFamily="18" charset="0"/>
              </a:rPr>
              <a:t>Food/Biological Materials Physical</a:t>
            </a:r>
          </a:p>
          <a:p>
            <a:pPr algn="ctr" eaLnBrk="1" hangingPunct="1">
              <a:spcBef>
                <a:spcPct val="0"/>
              </a:spcBef>
              <a:buClrTx/>
              <a:buSzTx/>
              <a:buFontTx/>
              <a:buNone/>
            </a:pPr>
            <a:r>
              <a:rPr lang="en-US" altLang="en-US" b="1" u="sng" dirty="0">
                <a:solidFill>
                  <a:srgbClr val="000000"/>
                </a:solidFill>
                <a:latin typeface="Times New Roman" panose="02020603050405020304" pitchFamily="18" charset="0"/>
              </a:rPr>
              <a:t>and Chemical Properties</a:t>
            </a:r>
            <a:r>
              <a:rPr lang="en-US" altLang="en-US" b="1" u="sng" dirty="0">
                <a:latin typeface="Times New Roman" panose="02020603050405020304" pitchFamily="18" charset="0"/>
              </a:rPr>
              <a:t> </a:t>
            </a:r>
          </a:p>
        </p:txBody>
      </p:sp>
      <p:sp>
        <p:nvSpPr>
          <p:cNvPr id="2051" name="Text Box 3">
            <a:extLst>
              <a:ext uri="{FF2B5EF4-FFF2-40B4-BE49-F238E27FC236}">
                <a16:creationId xmlns:a16="http://schemas.microsoft.com/office/drawing/2014/main" id="{DAAEE5B7-FF1A-4F8F-9AC7-E6786D2209B0}"/>
              </a:ext>
            </a:extLst>
          </p:cNvPr>
          <p:cNvSpPr txBox="1">
            <a:spLocks noChangeArrowheads="1"/>
          </p:cNvSpPr>
          <p:nvPr/>
        </p:nvSpPr>
        <p:spPr bwMode="auto">
          <a:xfrm>
            <a:off x="579104" y="2407628"/>
            <a:ext cx="4342856"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Char char="•"/>
            </a:pPr>
            <a:r>
              <a:rPr lang="en-US" altLang="en-US" sz="2400" b="1" dirty="0">
                <a:solidFill>
                  <a:srgbClr val="FF0000"/>
                </a:solidFill>
                <a:latin typeface="Times New Roman" panose="02020603050405020304" pitchFamily="18" charset="0"/>
              </a:rPr>
              <a:t> </a:t>
            </a:r>
            <a:r>
              <a:rPr lang="en-US" altLang="en-US" sz="2000" dirty="0">
                <a:solidFill>
                  <a:srgbClr val="FF0000"/>
                </a:solidFill>
                <a:latin typeface="+mj-lt"/>
              </a:rPr>
              <a:t>Water</a:t>
            </a:r>
          </a:p>
          <a:p>
            <a:pPr eaLnBrk="1" hangingPunct="1">
              <a:spcBef>
                <a:spcPct val="0"/>
              </a:spcBef>
              <a:buClrTx/>
              <a:buSzTx/>
              <a:buFontTx/>
              <a:buChar char="•"/>
            </a:pPr>
            <a:r>
              <a:rPr lang="en-US" altLang="en-US" sz="2000" dirty="0">
                <a:solidFill>
                  <a:srgbClr val="0033CC"/>
                </a:solidFill>
                <a:latin typeface="+mj-lt"/>
              </a:rPr>
              <a:t> Carbohydrates</a:t>
            </a:r>
          </a:p>
          <a:p>
            <a:pPr eaLnBrk="1" hangingPunct="1">
              <a:spcBef>
                <a:spcPct val="0"/>
              </a:spcBef>
              <a:buClrTx/>
              <a:buSzTx/>
              <a:buFontTx/>
              <a:buChar char="•"/>
            </a:pPr>
            <a:r>
              <a:rPr lang="en-US" altLang="en-US" sz="2000" dirty="0">
                <a:solidFill>
                  <a:srgbClr val="0033CC"/>
                </a:solidFill>
                <a:latin typeface="+mj-lt"/>
              </a:rPr>
              <a:t> Proteins</a:t>
            </a:r>
          </a:p>
          <a:p>
            <a:pPr eaLnBrk="1" hangingPunct="1">
              <a:spcBef>
                <a:spcPct val="0"/>
              </a:spcBef>
              <a:buClrTx/>
              <a:buSzTx/>
              <a:buFontTx/>
              <a:buChar char="•"/>
            </a:pPr>
            <a:r>
              <a:rPr lang="en-US" altLang="en-US" sz="2000" dirty="0">
                <a:solidFill>
                  <a:srgbClr val="00B050"/>
                </a:solidFill>
                <a:latin typeface="+mj-lt"/>
              </a:rPr>
              <a:t> Fat</a:t>
            </a:r>
          </a:p>
          <a:p>
            <a:pPr eaLnBrk="1" hangingPunct="1">
              <a:spcBef>
                <a:spcPct val="0"/>
              </a:spcBef>
              <a:buClrTx/>
              <a:buSzTx/>
              <a:buFontTx/>
              <a:buChar char="•"/>
            </a:pPr>
            <a:r>
              <a:rPr lang="en-US" altLang="en-US" sz="2000" dirty="0">
                <a:solidFill>
                  <a:schemeClr val="accent1"/>
                </a:solidFill>
                <a:latin typeface="+mj-lt"/>
              </a:rPr>
              <a:t> Minor Components</a:t>
            </a:r>
          </a:p>
          <a:p>
            <a:pPr lvl="1" eaLnBrk="1" hangingPunct="1">
              <a:spcBef>
                <a:spcPct val="0"/>
              </a:spcBef>
              <a:buFont typeface="Wingdings" panose="05000000000000000000" pitchFamily="2" charset="2"/>
              <a:buChar char="Ø"/>
            </a:pPr>
            <a:r>
              <a:rPr lang="en-US" altLang="en-US" sz="2000" dirty="0">
                <a:solidFill>
                  <a:schemeClr val="accent1"/>
                </a:solidFill>
                <a:latin typeface="+mj-lt"/>
              </a:rPr>
              <a:t>	Minerals</a:t>
            </a:r>
          </a:p>
          <a:p>
            <a:pPr lvl="1" eaLnBrk="1" hangingPunct="1">
              <a:spcBef>
                <a:spcPct val="0"/>
              </a:spcBef>
              <a:buFont typeface="Wingdings" panose="05000000000000000000" pitchFamily="2" charset="2"/>
              <a:buChar char="Ø"/>
            </a:pPr>
            <a:r>
              <a:rPr lang="en-US" altLang="en-US" sz="2000" dirty="0">
                <a:solidFill>
                  <a:schemeClr val="accent1"/>
                </a:solidFill>
                <a:latin typeface="+mj-lt"/>
              </a:rPr>
              <a:t>	Vitamins</a:t>
            </a:r>
          </a:p>
          <a:p>
            <a:pPr lvl="1" eaLnBrk="1" hangingPunct="1">
              <a:spcBef>
                <a:spcPct val="0"/>
              </a:spcBef>
              <a:buFont typeface="Wingdings" panose="05000000000000000000" pitchFamily="2" charset="2"/>
              <a:buChar char="Ø"/>
            </a:pPr>
            <a:r>
              <a:rPr lang="en-US" altLang="en-US" sz="2000" dirty="0">
                <a:solidFill>
                  <a:schemeClr val="accent1"/>
                </a:solidFill>
                <a:latin typeface="+mj-lt"/>
              </a:rPr>
              <a:t>	Other Chemical Compounds</a:t>
            </a:r>
          </a:p>
        </p:txBody>
      </p:sp>
      <p:grpSp>
        <p:nvGrpSpPr>
          <p:cNvPr id="2" name="Group 20">
            <a:extLst>
              <a:ext uri="{FF2B5EF4-FFF2-40B4-BE49-F238E27FC236}">
                <a16:creationId xmlns:a16="http://schemas.microsoft.com/office/drawing/2014/main" id="{6DF79CB4-37A3-4573-9120-BCBE3547E8BA}"/>
              </a:ext>
            </a:extLst>
          </p:cNvPr>
          <p:cNvGrpSpPr>
            <a:grpSpLocks/>
          </p:cNvGrpSpPr>
          <p:nvPr/>
        </p:nvGrpSpPr>
        <p:grpSpPr bwMode="auto">
          <a:xfrm>
            <a:off x="2504281" y="2835501"/>
            <a:ext cx="2449513" cy="558800"/>
            <a:chOff x="1536" y="1720"/>
            <a:chExt cx="1543" cy="352"/>
          </a:xfrm>
        </p:grpSpPr>
        <p:sp>
          <p:nvSpPr>
            <p:cNvPr id="15378" name="AutoShape 4">
              <a:extLst>
                <a:ext uri="{FF2B5EF4-FFF2-40B4-BE49-F238E27FC236}">
                  <a16:creationId xmlns:a16="http://schemas.microsoft.com/office/drawing/2014/main" id="{1EB86EA6-7588-4D19-82A4-A7F5C4583610}"/>
                </a:ext>
              </a:extLst>
            </p:cNvPr>
            <p:cNvSpPr>
              <a:spLocks/>
            </p:cNvSpPr>
            <p:nvPr/>
          </p:nvSpPr>
          <p:spPr bwMode="auto">
            <a:xfrm>
              <a:off x="1536" y="1720"/>
              <a:ext cx="127" cy="352"/>
            </a:xfrm>
            <a:prstGeom prst="rightBrace">
              <a:avLst>
                <a:gd name="adj1" fmla="val 23097"/>
                <a:gd name="adj2" fmla="val 50000"/>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15379" name="Text Box 5">
              <a:extLst>
                <a:ext uri="{FF2B5EF4-FFF2-40B4-BE49-F238E27FC236}">
                  <a16:creationId xmlns:a16="http://schemas.microsoft.com/office/drawing/2014/main" id="{1AD0B977-4241-400E-B2A7-6C78001DD915}"/>
                </a:ext>
              </a:extLst>
            </p:cNvPr>
            <p:cNvSpPr txBox="1">
              <a:spLocks noChangeArrowheads="1"/>
            </p:cNvSpPr>
            <p:nvPr/>
          </p:nvSpPr>
          <p:spPr bwMode="auto">
            <a:xfrm>
              <a:off x="1656" y="1726"/>
              <a:ext cx="14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bg2"/>
                  </a:solidFill>
                  <a:latin typeface="Tahoma" panose="020B0604030504040204" pitchFamily="34" charset="0"/>
                </a:rPr>
                <a:t>Solids Non-fat (SNF)</a:t>
              </a:r>
            </a:p>
          </p:txBody>
        </p:sp>
      </p:grpSp>
      <p:sp>
        <p:nvSpPr>
          <p:cNvPr id="15365" name="Text Box 6" descr="Large confetti">
            <a:extLst>
              <a:ext uri="{FF2B5EF4-FFF2-40B4-BE49-F238E27FC236}">
                <a16:creationId xmlns:a16="http://schemas.microsoft.com/office/drawing/2014/main" id="{3CB9FB44-CDDC-4DBE-B86E-01C2A86FBDA1}"/>
              </a:ext>
            </a:extLst>
          </p:cNvPr>
          <p:cNvSpPr txBox="1">
            <a:spLocks noChangeArrowheads="1"/>
          </p:cNvSpPr>
          <p:nvPr/>
        </p:nvSpPr>
        <p:spPr bwMode="auto">
          <a:xfrm>
            <a:off x="269854" y="1231900"/>
            <a:ext cx="115570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r>
              <a:rPr lang="en-US" altLang="en-US" sz="2400" b="1" dirty="0">
                <a:solidFill>
                  <a:srgbClr val="000000"/>
                </a:solidFill>
                <a:latin typeface="+mj-lt"/>
              </a:rPr>
              <a:t>Properties of Biological Materials are affected by chemical composition and microstructure</a:t>
            </a:r>
            <a:r>
              <a:rPr lang="en-US" altLang="en-US" sz="2400" dirty="0">
                <a:solidFill>
                  <a:srgbClr val="000000"/>
                </a:solidFill>
                <a:latin typeface="+mj-lt"/>
              </a:rPr>
              <a:t> </a:t>
            </a:r>
          </a:p>
        </p:txBody>
      </p:sp>
      <p:sp>
        <p:nvSpPr>
          <p:cNvPr id="15366" name="Text Box 7" descr="Large confetti">
            <a:extLst>
              <a:ext uri="{FF2B5EF4-FFF2-40B4-BE49-F238E27FC236}">
                <a16:creationId xmlns:a16="http://schemas.microsoft.com/office/drawing/2014/main" id="{35334F22-1E5A-4BA6-9C77-2263D51FCB69}"/>
              </a:ext>
            </a:extLst>
          </p:cNvPr>
          <p:cNvSpPr txBox="1">
            <a:spLocks noChangeArrowheads="1"/>
          </p:cNvSpPr>
          <p:nvPr/>
        </p:nvSpPr>
        <p:spPr bwMode="auto">
          <a:xfrm>
            <a:off x="322315" y="1952853"/>
            <a:ext cx="23807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r>
              <a:rPr lang="en-US" altLang="en-US" sz="2800" b="1" u="sng" dirty="0">
                <a:solidFill>
                  <a:schemeClr val="bg2"/>
                </a:solidFill>
              </a:rPr>
              <a:t>Composition</a:t>
            </a:r>
          </a:p>
        </p:txBody>
      </p:sp>
      <p:grpSp>
        <p:nvGrpSpPr>
          <p:cNvPr id="5" name="Group 17">
            <a:extLst>
              <a:ext uri="{FF2B5EF4-FFF2-40B4-BE49-F238E27FC236}">
                <a16:creationId xmlns:a16="http://schemas.microsoft.com/office/drawing/2014/main" id="{F4A7E6C2-3831-4EFA-B87F-609CC69E1BB7}"/>
              </a:ext>
            </a:extLst>
          </p:cNvPr>
          <p:cNvGrpSpPr>
            <a:grpSpLocks/>
          </p:cNvGrpSpPr>
          <p:nvPr/>
        </p:nvGrpSpPr>
        <p:grpSpPr bwMode="auto">
          <a:xfrm>
            <a:off x="4985587" y="2911701"/>
            <a:ext cx="1444625" cy="2133600"/>
            <a:chOff x="3000" y="1740"/>
            <a:chExt cx="910" cy="1344"/>
          </a:xfrm>
        </p:grpSpPr>
        <p:sp>
          <p:nvSpPr>
            <p:cNvPr id="15372" name="AutoShape 14">
              <a:extLst>
                <a:ext uri="{FF2B5EF4-FFF2-40B4-BE49-F238E27FC236}">
                  <a16:creationId xmlns:a16="http://schemas.microsoft.com/office/drawing/2014/main" id="{DFE8B0BD-C57E-4866-B4F5-EC14EFC3F612}"/>
                </a:ext>
              </a:extLst>
            </p:cNvPr>
            <p:cNvSpPr>
              <a:spLocks/>
            </p:cNvSpPr>
            <p:nvPr/>
          </p:nvSpPr>
          <p:spPr bwMode="auto">
            <a:xfrm>
              <a:off x="3000" y="1740"/>
              <a:ext cx="251" cy="1344"/>
            </a:xfrm>
            <a:prstGeom prst="rightBrace">
              <a:avLst>
                <a:gd name="adj1" fmla="val 44622"/>
                <a:gd name="adj2" fmla="val 50000"/>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15373" name="Text Box 15">
              <a:extLst>
                <a:ext uri="{FF2B5EF4-FFF2-40B4-BE49-F238E27FC236}">
                  <a16:creationId xmlns:a16="http://schemas.microsoft.com/office/drawing/2014/main" id="{22430811-292F-4E89-90A6-2F4DE806BD50}"/>
                </a:ext>
              </a:extLst>
            </p:cNvPr>
            <p:cNvSpPr txBox="1">
              <a:spLocks noChangeArrowheads="1"/>
            </p:cNvSpPr>
            <p:nvPr/>
          </p:nvSpPr>
          <p:spPr bwMode="auto">
            <a:xfrm>
              <a:off x="3398" y="2291"/>
              <a:ext cx="512" cy="23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bg2"/>
                  </a:solidFill>
                </a:rPr>
                <a:t>Solids</a:t>
              </a:r>
            </a:p>
          </p:txBody>
        </p:sp>
      </p:grpSp>
      <p:grpSp>
        <p:nvGrpSpPr>
          <p:cNvPr id="9" name="Group 8">
            <a:extLst>
              <a:ext uri="{FF2B5EF4-FFF2-40B4-BE49-F238E27FC236}">
                <a16:creationId xmlns:a16="http://schemas.microsoft.com/office/drawing/2014/main" id="{8EB2182B-FE9F-4E00-B4B5-C1E4BD1264BB}"/>
              </a:ext>
            </a:extLst>
          </p:cNvPr>
          <p:cNvGrpSpPr/>
          <p:nvPr/>
        </p:nvGrpSpPr>
        <p:grpSpPr>
          <a:xfrm>
            <a:off x="448605" y="5068694"/>
            <a:ext cx="11741933" cy="3697036"/>
            <a:chOff x="448605" y="5068694"/>
            <a:chExt cx="11741933" cy="3697036"/>
          </a:xfrm>
        </p:grpSpPr>
        <p:sp>
          <p:nvSpPr>
            <p:cNvPr id="15367" name="Text Box 8" descr="Large confetti">
              <a:extLst>
                <a:ext uri="{FF2B5EF4-FFF2-40B4-BE49-F238E27FC236}">
                  <a16:creationId xmlns:a16="http://schemas.microsoft.com/office/drawing/2014/main" id="{4CFCFB33-6274-4F05-8954-07F76E062DBA}"/>
                </a:ext>
              </a:extLst>
            </p:cNvPr>
            <p:cNvSpPr txBox="1">
              <a:spLocks noChangeArrowheads="1"/>
            </p:cNvSpPr>
            <p:nvPr/>
          </p:nvSpPr>
          <p:spPr bwMode="auto">
            <a:xfrm>
              <a:off x="448605" y="5068694"/>
              <a:ext cx="27029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r>
                <a:rPr lang="en-US" altLang="en-US" sz="2800" b="1" u="sng" dirty="0">
                  <a:solidFill>
                    <a:schemeClr val="bg1">
                      <a:lumMod val="75000"/>
                    </a:schemeClr>
                  </a:solidFill>
                </a:rPr>
                <a:t>Microstructure</a:t>
              </a:r>
            </a:p>
          </p:txBody>
        </p:sp>
        <p:sp>
          <p:nvSpPr>
            <p:cNvPr id="2057" name="Text Box 9" descr="Large confetti">
              <a:extLst>
                <a:ext uri="{FF2B5EF4-FFF2-40B4-BE49-F238E27FC236}">
                  <a16:creationId xmlns:a16="http://schemas.microsoft.com/office/drawing/2014/main" id="{86B694FA-5A5B-436D-ACD6-CDB68C2DB830}"/>
                </a:ext>
              </a:extLst>
            </p:cNvPr>
            <p:cNvSpPr txBox="1">
              <a:spLocks noChangeArrowheads="1"/>
            </p:cNvSpPr>
            <p:nvPr/>
          </p:nvSpPr>
          <p:spPr bwMode="auto">
            <a:xfrm>
              <a:off x="3132242" y="5084988"/>
              <a:ext cx="905829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0000"/>
                  </a:solidFill>
                </a:rPr>
                <a:t>Foods and biomaterials have a microstructure imparted either by nature or through processing.  All relevant properties are structure sensitive (e.g. rheological properties, thermal properties)</a:t>
              </a:r>
            </a:p>
          </p:txBody>
        </p:sp>
        <p:grpSp>
          <p:nvGrpSpPr>
            <p:cNvPr id="3" name="Group 18">
              <a:extLst>
                <a:ext uri="{FF2B5EF4-FFF2-40B4-BE49-F238E27FC236}">
                  <a16:creationId xmlns:a16="http://schemas.microsoft.com/office/drawing/2014/main" id="{7CEE8E58-32BF-4B51-8561-0FBA1A25D703}"/>
                </a:ext>
              </a:extLst>
            </p:cNvPr>
            <p:cNvGrpSpPr>
              <a:grpSpLocks/>
            </p:cNvGrpSpPr>
            <p:nvPr/>
          </p:nvGrpSpPr>
          <p:grpSpPr bwMode="auto">
            <a:xfrm>
              <a:off x="1998245" y="6553495"/>
              <a:ext cx="1409700" cy="1908175"/>
              <a:chOff x="704" y="4078"/>
              <a:chExt cx="888" cy="1202"/>
            </a:xfrm>
          </p:grpSpPr>
          <p:graphicFrame>
            <p:nvGraphicFramePr>
              <p:cNvPr id="15376" name="Object 10">
                <a:extLst>
                  <a:ext uri="{FF2B5EF4-FFF2-40B4-BE49-F238E27FC236}">
                    <a16:creationId xmlns:a16="http://schemas.microsoft.com/office/drawing/2014/main" id="{FEEB126D-2164-4233-98DC-7DBAC857CB07}"/>
                  </a:ext>
                </a:extLst>
              </p:cNvPr>
              <p:cNvGraphicFramePr>
                <a:graphicFrameLocks noChangeAspect="1"/>
              </p:cNvGraphicFramePr>
              <p:nvPr/>
            </p:nvGraphicFramePr>
            <p:xfrm>
              <a:off x="704" y="4288"/>
              <a:ext cx="888" cy="992"/>
            </p:xfrm>
            <a:graphic>
              <a:graphicData uri="http://schemas.openxmlformats.org/presentationml/2006/ole">
                <mc:AlternateContent xmlns:mc="http://schemas.openxmlformats.org/markup-compatibility/2006">
                  <mc:Choice xmlns:v="urn:schemas-microsoft-com:vml" Requires="v">
                    <p:oleObj spid="_x0000_s15404" name="Photo Editor Photo" r:id="rId7" imgW="3486637" imgH="5485714" progId="MSPhotoEd.3">
                      <p:embed/>
                    </p:oleObj>
                  </mc:Choice>
                  <mc:Fallback>
                    <p:oleObj name="Photo Editor Photo" r:id="rId7" imgW="3486637" imgH="5485714" progId="MSPhotoEd.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 y="4288"/>
                            <a:ext cx="888" cy="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77" name="Text Box 11" descr="Large confetti">
                <a:extLst>
                  <a:ext uri="{FF2B5EF4-FFF2-40B4-BE49-F238E27FC236}">
                    <a16:creationId xmlns:a16="http://schemas.microsoft.com/office/drawing/2014/main" id="{217AD38D-60A7-437F-B382-91529FC2D54B}"/>
                  </a:ext>
                </a:extLst>
              </p:cNvPr>
              <p:cNvSpPr txBox="1">
                <a:spLocks noChangeArrowheads="1"/>
              </p:cNvSpPr>
              <p:nvPr/>
            </p:nvSpPr>
            <p:spPr bwMode="auto">
              <a:xfrm>
                <a:off x="830" y="4078"/>
                <a:ext cx="46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r>
                  <a:rPr lang="en-US" altLang="en-US" sz="1600">
                    <a:solidFill>
                      <a:srgbClr val="000000"/>
                    </a:solidFill>
                  </a:rPr>
                  <a:t>Bread</a:t>
                </a:r>
              </a:p>
            </p:txBody>
          </p:sp>
        </p:grpSp>
        <p:grpSp>
          <p:nvGrpSpPr>
            <p:cNvPr id="4" name="Group 19">
              <a:extLst>
                <a:ext uri="{FF2B5EF4-FFF2-40B4-BE49-F238E27FC236}">
                  <a16:creationId xmlns:a16="http://schemas.microsoft.com/office/drawing/2014/main" id="{3A06D139-CE56-4839-9505-337294EDCD55}"/>
                </a:ext>
              </a:extLst>
            </p:cNvPr>
            <p:cNvGrpSpPr>
              <a:grpSpLocks/>
            </p:cNvGrpSpPr>
            <p:nvPr/>
          </p:nvGrpSpPr>
          <p:grpSpPr bwMode="auto">
            <a:xfrm>
              <a:off x="4854519" y="6582543"/>
              <a:ext cx="1327150" cy="1933575"/>
              <a:chOff x="2542" y="4078"/>
              <a:chExt cx="836" cy="1218"/>
            </a:xfrm>
          </p:grpSpPr>
          <p:pic>
            <p:nvPicPr>
              <p:cNvPr id="15374" name="Picture 12" descr="corntort">
                <a:extLst>
                  <a:ext uri="{FF2B5EF4-FFF2-40B4-BE49-F238E27FC236}">
                    <a16:creationId xmlns:a16="http://schemas.microsoft.com/office/drawing/2014/main" id="{5D10B8C9-B917-40F3-B747-D3D1C218A3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0" y="4316"/>
                <a:ext cx="818"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Text Box 13" descr="Large confetti">
                <a:extLst>
                  <a:ext uri="{FF2B5EF4-FFF2-40B4-BE49-F238E27FC236}">
                    <a16:creationId xmlns:a16="http://schemas.microsoft.com/office/drawing/2014/main" id="{7AC4CFFD-520A-434E-A4EA-ABF3F71333E7}"/>
                  </a:ext>
                </a:extLst>
              </p:cNvPr>
              <p:cNvSpPr txBox="1">
                <a:spLocks noChangeArrowheads="1"/>
              </p:cNvSpPr>
              <p:nvPr/>
            </p:nvSpPr>
            <p:spPr bwMode="auto">
              <a:xfrm>
                <a:off x="2542" y="4078"/>
                <a:ext cx="80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r>
                  <a:rPr lang="en-US" altLang="en-US" sz="1600">
                    <a:solidFill>
                      <a:srgbClr val="000000"/>
                    </a:solidFill>
                  </a:rPr>
                  <a:t>Corn Tortilla</a:t>
                </a:r>
              </a:p>
            </p:txBody>
          </p:sp>
        </p:grpSp>
        <p:pic>
          <p:nvPicPr>
            <p:cNvPr id="15381" name="Picture 21" descr="Cellular Materials in Nature and Medicine">
              <a:extLst>
                <a:ext uri="{FF2B5EF4-FFF2-40B4-BE49-F238E27FC236}">
                  <a16:creationId xmlns:a16="http://schemas.microsoft.com/office/drawing/2014/main" id="{FCAD3FD9-0284-4B90-A58D-5E5A293176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4867" y="6722564"/>
              <a:ext cx="1425465" cy="204316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Footer Placeholder 5"/>
          <p:cNvSpPr>
            <a:spLocks noGrp="1"/>
          </p:cNvSpPr>
          <p:nvPr>
            <p:ph type="ftr" sz="quarter" idx="11"/>
          </p:nvPr>
        </p:nvSpPr>
        <p:spPr>
          <a:xfrm>
            <a:off x="3962399" y="8555805"/>
            <a:ext cx="3860800" cy="609600"/>
          </a:xfrm>
        </p:spPr>
        <p:txBody>
          <a:bodyPr/>
          <a:lstStyle/>
          <a:p>
            <a:pPr>
              <a:defRPr/>
            </a:pPr>
            <a:r>
              <a:rPr lang="en-US" sz="1600" dirty="0">
                <a:solidFill>
                  <a:schemeClr val="bg1">
                    <a:lumMod val="50000"/>
                  </a:schemeClr>
                </a:solidFill>
              </a:rPr>
              <a:t>Introduction</a:t>
            </a:r>
          </a:p>
        </p:txBody>
      </p:sp>
      <p:sp>
        <p:nvSpPr>
          <p:cNvPr id="7" name="Slide Number Placeholder 6"/>
          <p:cNvSpPr>
            <a:spLocks noGrp="1"/>
          </p:cNvSpPr>
          <p:nvPr>
            <p:ph type="sldNum" sz="quarter" idx="12"/>
          </p:nvPr>
        </p:nvSpPr>
        <p:spPr>
          <a:xfrm>
            <a:off x="10887596" y="8461670"/>
            <a:ext cx="811867" cy="609600"/>
          </a:xfrm>
        </p:spPr>
        <p:txBody>
          <a:bodyPr/>
          <a:lstStyle/>
          <a:p>
            <a:pPr>
              <a:defRPr/>
            </a:pPr>
            <a:fld id="{55A2BC9E-653C-4D43-B0F0-274FAEAFE675}" type="slidenum">
              <a:rPr lang="en-US" altLang="en-US" sz="1600" smtClean="0">
                <a:solidFill>
                  <a:schemeClr val="bg1">
                    <a:lumMod val="50000"/>
                  </a:schemeClr>
                </a:solidFill>
              </a:rPr>
              <a:pPr>
                <a:defRPr/>
              </a:pPr>
              <a:t>1</a:t>
            </a:fld>
            <a:endParaRPr lang="en-US" altLang="en-US" sz="1600" dirty="0">
              <a:solidFill>
                <a:schemeClr val="bg1">
                  <a:lumMod val="50000"/>
                </a:schemeClr>
              </a:solidFill>
            </a:endParaRPr>
          </a:p>
        </p:txBody>
      </p:sp>
      <p:sp>
        <p:nvSpPr>
          <p:cNvPr id="8" name="Date Placeholder 7"/>
          <p:cNvSpPr>
            <a:spLocks noGrp="1"/>
          </p:cNvSpPr>
          <p:nvPr>
            <p:ph type="dt" sz="half" idx="10"/>
          </p:nvPr>
        </p:nvSpPr>
        <p:spPr/>
        <p:txBody>
          <a:bodyPr/>
          <a:lstStyle/>
          <a:p>
            <a:pPr>
              <a:defRPr/>
            </a:pPr>
            <a:r>
              <a:rPr lang="en-US" sz="1600" dirty="0">
                <a:solidFill>
                  <a:schemeClr val="bg1">
                    <a:lumMod val="50000"/>
                  </a:schemeClr>
                </a:solidFill>
              </a:rPr>
              <a:t>ABE 303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checkerboard(across)">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3" name="Footer Placeholder 2">
            <a:extLst>
              <a:ext uri="{FF2B5EF4-FFF2-40B4-BE49-F238E27FC236}">
                <a16:creationId xmlns:a16="http://schemas.microsoft.com/office/drawing/2014/main" id="{C6ABA32A-D08A-4F04-ACF7-BAD64DA55581}"/>
              </a:ext>
            </a:extLst>
          </p:cNvPr>
          <p:cNvSpPr>
            <a:spLocks noGrp="1"/>
          </p:cNvSpPr>
          <p:nvPr>
            <p:ph type="ftr" sz="quarter" idx="11"/>
          </p:nvPr>
        </p:nvSpPr>
        <p:spPr>
          <a:xfrm>
            <a:off x="5585392" y="8324850"/>
            <a:ext cx="2171700"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0000"/>
                </a:solidFill>
              </a:rPr>
              <a:t>Introduction</a:t>
            </a:r>
          </a:p>
        </p:txBody>
      </p:sp>
      <p:sp>
        <p:nvSpPr>
          <p:cNvPr id="25604" name="Slide Number Placeholder 3">
            <a:extLst>
              <a:ext uri="{FF2B5EF4-FFF2-40B4-BE49-F238E27FC236}">
                <a16:creationId xmlns:a16="http://schemas.microsoft.com/office/drawing/2014/main" id="{057B3515-95B8-4A43-B3E8-378DE2565800}"/>
              </a:ext>
            </a:extLst>
          </p:cNvPr>
          <p:cNvSpPr>
            <a:spLocks noGrp="1"/>
          </p:cNvSpPr>
          <p:nvPr>
            <p:ph type="sldNum" sz="quarter" idx="12"/>
          </p:nvPr>
        </p:nvSpPr>
        <p:spPr>
          <a:xfrm>
            <a:off x="11030856" y="8324850"/>
            <a:ext cx="551543"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31D7E933-2BE7-46CF-B642-E43DE2EA7FF2}" type="slidenum">
              <a:rPr lang="en-US" altLang="en-US" sz="1600">
                <a:solidFill>
                  <a:srgbClr val="000000"/>
                </a:solidFill>
              </a:rPr>
              <a:pPr>
                <a:spcBef>
                  <a:spcPct val="0"/>
                </a:spcBef>
                <a:buClrTx/>
                <a:buSzTx/>
                <a:buFontTx/>
                <a:buNone/>
              </a:pPr>
              <a:t>10</a:t>
            </a:fld>
            <a:endParaRPr lang="en-US" altLang="en-US" sz="1600" dirty="0">
              <a:solidFill>
                <a:srgbClr val="000000"/>
              </a:solidFill>
            </a:endParaRPr>
          </a:p>
        </p:txBody>
      </p:sp>
      <p:pic>
        <p:nvPicPr>
          <p:cNvPr id="25605" name="Picture 2" descr="fig173">
            <a:extLst>
              <a:ext uri="{FF2B5EF4-FFF2-40B4-BE49-F238E27FC236}">
                <a16:creationId xmlns:a16="http://schemas.microsoft.com/office/drawing/2014/main" id="{FE3DE321-6C8D-4DBC-8B4A-3527BAD76D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9881" y="875973"/>
            <a:ext cx="5778500" cy="632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 Box 4">
            <a:extLst>
              <a:ext uri="{FF2B5EF4-FFF2-40B4-BE49-F238E27FC236}">
                <a16:creationId xmlns:a16="http://schemas.microsoft.com/office/drawing/2014/main" id="{F3CCF258-EDB7-4172-A822-FF74655EDF3A}"/>
              </a:ext>
            </a:extLst>
          </p:cNvPr>
          <p:cNvSpPr txBox="1">
            <a:spLocks noChangeArrowheads="1"/>
          </p:cNvSpPr>
          <p:nvPr/>
        </p:nvSpPr>
        <p:spPr bwMode="auto">
          <a:xfrm>
            <a:off x="189707" y="209551"/>
            <a:ext cx="42755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800" b="1" u="sng" dirty="0">
                <a:solidFill>
                  <a:srgbClr val="000000"/>
                </a:solidFill>
                <a:latin typeface="+mn-lt"/>
              </a:rPr>
              <a:t>Milk Powder Production</a:t>
            </a:r>
          </a:p>
        </p:txBody>
      </p:sp>
      <p:pic>
        <p:nvPicPr>
          <p:cNvPr id="25607" name="Picture 6" descr="Centrifugal Atomization.jpg">
            <a:extLst>
              <a:ext uri="{FF2B5EF4-FFF2-40B4-BE49-F238E27FC236}">
                <a16:creationId xmlns:a16="http://schemas.microsoft.com/office/drawing/2014/main" id="{32E82074-8B0F-4E38-8A64-9F821AA289E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4266" y="5648325"/>
            <a:ext cx="11509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7" descr="Atomizer.jpg">
            <a:extLst>
              <a:ext uri="{FF2B5EF4-FFF2-40B4-BE49-F238E27FC236}">
                <a16:creationId xmlns:a16="http://schemas.microsoft.com/office/drawing/2014/main" id="{3DDFD821-BB78-4473-A348-499DB98DED9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27156" y="732771"/>
            <a:ext cx="112395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8" descr="Nozzle.jpg">
            <a:extLst>
              <a:ext uri="{FF2B5EF4-FFF2-40B4-BE49-F238E27FC236}">
                <a16:creationId xmlns:a16="http://schemas.microsoft.com/office/drawing/2014/main" id="{3B020138-2676-4B7E-BDCD-C8E2D0311B4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250352" y="3570101"/>
            <a:ext cx="1503362"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9" descr="2fluidnozzle.jpg">
            <a:extLst>
              <a:ext uri="{FF2B5EF4-FFF2-40B4-BE49-F238E27FC236}">
                <a16:creationId xmlns:a16="http://schemas.microsoft.com/office/drawing/2014/main" id="{002B48BF-08A4-4B92-981F-DD47025C360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65181" y="1145394"/>
            <a:ext cx="15875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a:xfrm>
            <a:off x="609600" y="8456614"/>
            <a:ext cx="1138989" cy="477836"/>
          </a:xfrm>
        </p:spPr>
        <p:txBody>
          <a:bodyPr/>
          <a:lstStyle/>
          <a:p>
            <a:pPr>
              <a:defRPr/>
            </a:pPr>
            <a:r>
              <a:rPr lang="en-US" sz="1600" dirty="0">
                <a:solidFill>
                  <a:srgbClr val="000000"/>
                </a:solidFill>
              </a:rPr>
              <a:t>ABE 303 </a:t>
            </a:r>
          </a:p>
        </p:txBody>
      </p:sp>
      <p:cxnSp>
        <p:nvCxnSpPr>
          <p:cNvPr id="4" name="Straight Connector 3"/>
          <p:cNvCxnSpPr/>
          <p:nvPr/>
        </p:nvCxnSpPr>
        <p:spPr bwMode="auto">
          <a:xfrm flipH="1">
            <a:off x="2920912" y="1542396"/>
            <a:ext cx="4606244" cy="2676525"/>
          </a:xfrm>
          <a:prstGeom prst="line">
            <a:avLst/>
          </a:prstGeom>
          <a:solidFill>
            <a:schemeClr val="accent1"/>
          </a:solidFill>
          <a:ln w="9525" cap="flat" cmpd="sng" algn="ctr">
            <a:solidFill>
              <a:schemeClr val="bg1">
                <a:lumMod val="60000"/>
                <a:lumOff val="40000"/>
              </a:schemeClr>
            </a:solidFill>
            <a:prstDash val="solid"/>
            <a:round/>
            <a:headEnd type="none" w="med" len="med"/>
            <a:tailEnd type="none" w="med" len="med"/>
          </a:ln>
          <a:effectLst/>
        </p:spPr>
      </p:cxnSp>
      <p:cxnSp>
        <p:nvCxnSpPr>
          <p:cNvPr id="14" name="Straight Connector 13"/>
          <p:cNvCxnSpPr/>
          <p:nvPr/>
        </p:nvCxnSpPr>
        <p:spPr bwMode="auto">
          <a:xfrm flipH="1">
            <a:off x="3282270" y="1081314"/>
            <a:ext cx="4606244" cy="1141199"/>
          </a:xfrm>
          <a:prstGeom prst="line">
            <a:avLst/>
          </a:prstGeom>
          <a:solidFill>
            <a:schemeClr val="accent1"/>
          </a:solidFill>
          <a:ln w="9525" cap="flat" cmpd="sng" algn="ctr">
            <a:solidFill>
              <a:schemeClr val="bg1">
                <a:lumMod val="60000"/>
                <a:lumOff val="40000"/>
              </a:schemeClr>
            </a:solidFill>
            <a:prstDash val="solid"/>
            <a:round/>
            <a:headEnd type="none" w="med" len="med"/>
            <a:tailEnd type="none" w="med" len="med"/>
          </a:ln>
          <a:effectLst/>
        </p:spPr>
      </p:cxnSp>
      <p:cxnSp>
        <p:nvCxnSpPr>
          <p:cNvPr id="16" name="Straight Connector 15"/>
          <p:cNvCxnSpPr/>
          <p:nvPr/>
        </p:nvCxnSpPr>
        <p:spPr bwMode="auto">
          <a:xfrm flipH="1">
            <a:off x="2612402" y="1509890"/>
            <a:ext cx="5267948" cy="5100273"/>
          </a:xfrm>
          <a:prstGeom prst="line">
            <a:avLst/>
          </a:prstGeom>
          <a:solidFill>
            <a:schemeClr val="accent1"/>
          </a:solidFill>
          <a:ln w="9525" cap="flat" cmpd="sng" algn="ctr">
            <a:solidFill>
              <a:schemeClr val="bg1">
                <a:lumMod val="60000"/>
                <a:lumOff val="40000"/>
              </a:schemeClr>
            </a:solidFill>
            <a:prstDash val="solid"/>
            <a:round/>
            <a:headEnd type="none" w="med" len="med"/>
            <a:tailEnd type="none" w="med" len="med"/>
          </a:ln>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6627" name="Footer Placeholder 2">
            <a:extLst>
              <a:ext uri="{FF2B5EF4-FFF2-40B4-BE49-F238E27FC236}">
                <a16:creationId xmlns:a16="http://schemas.microsoft.com/office/drawing/2014/main" id="{15B2E3CE-31BE-41D3-9BF9-994ADFA6F88F}"/>
              </a:ext>
            </a:extLst>
          </p:cNvPr>
          <p:cNvSpPr>
            <a:spLocks noGrp="1"/>
          </p:cNvSpPr>
          <p:nvPr>
            <p:ph type="ftr" sz="quarter" idx="11"/>
          </p:nvPr>
        </p:nvSpPr>
        <p:spPr>
          <a:xfrm>
            <a:off x="5062538" y="8328025"/>
            <a:ext cx="2171700"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0000"/>
                </a:solidFill>
              </a:rPr>
              <a:t>Introduction</a:t>
            </a:r>
          </a:p>
        </p:txBody>
      </p:sp>
      <p:sp>
        <p:nvSpPr>
          <p:cNvPr id="26628" name="Slide Number Placeholder 3">
            <a:extLst>
              <a:ext uri="{FF2B5EF4-FFF2-40B4-BE49-F238E27FC236}">
                <a16:creationId xmlns:a16="http://schemas.microsoft.com/office/drawing/2014/main" id="{4DC3CA44-8331-477A-8FEE-AEB9886BCD75}"/>
              </a:ext>
            </a:extLst>
          </p:cNvPr>
          <p:cNvSpPr>
            <a:spLocks noGrp="1"/>
          </p:cNvSpPr>
          <p:nvPr>
            <p:ph type="sldNum" sz="quarter" idx="12"/>
          </p:nvPr>
        </p:nvSpPr>
        <p:spPr>
          <a:xfrm>
            <a:off x="10943770" y="8324850"/>
            <a:ext cx="638629"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ACA22EB6-FA80-4AAC-8957-0DF94ACFCD76}" type="slidenum">
              <a:rPr lang="en-US" altLang="en-US" sz="1600">
                <a:solidFill>
                  <a:srgbClr val="000000"/>
                </a:solidFill>
              </a:rPr>
              <a:pPr>
                <a:spcBef>
                  <a:spcPct val="0"/>
                </a:spcBef>
                <a:buClrTx/>
                <a:buSzTx/>
                <a:buFontTx/>
                <a:buNone/>
              </a:pPr>
              <a:t>11</a:t>
            </a:fld>
            <a:endParaRPr lang="en-US" altLang="en-US" sz="1600" dirty="0">
              <a:solidFill>
                <a:srgbClr val="000000"/>
              </a:solidFill>
            </a:endParaRPr>
          </a:p>
        </p:txBody>
      </p:sp>
      <p:sp>
        <p:nvSpPr>
          <p:cNvPr id="26629" name="Text Box 2" descr="Large confetti">
            <a:extLst>
              <a:ext uri="{FF2B5EF4-FFF2-40B4-BE49-F238E27FC236}">
                <a16:creationId xmlns:a16="http://schemas.microsoft.com/office/drawing/2014/main" id="{9B968613-EBB6-4310-B81E-BD060FABFBD0}"/>
              </a:ext>
            </a:extLst>
          </p:cNvPr>
          <p:cNvSpPr txBox="1">
            <a:spLocks noChangeArrowheads="1"/>
          </p:cNvSpPr>
          <p:nvPr/>
        </p:nvSpPr>
        <p:spPr bwMode="auto">
          <a:xfrm>
            <a:off x="609600" y="243980"/>
            <a:ext cx="7975260" cy="523220"/>
          </a:xfrm>
          <a:prstGeom prst="rect">
            <a:avLst/>
          </a:prstGeom>
          <a:noFill/>
          <a:ln w="9525">
            <a:noFill/>
            <a:miter lim="800000"/>
            <a:headEnd/>
            <a:tailEnd/>
          </a:ln>
        </p:spPr>
        <p:txBody>
          <a:bodyPr wrap="none">
            <a:spAutoFit/>
          </a:bodyPr>
          <a:lstStyle/>
          <a:p>
            <a:pPr eaLnBrk="1" hangingPunct="1">
              <a:defRPr/>
            </a:pPr>
            <a:r>
              <a:rPr lang="en-US" sz="2800" b="1" u="sng" dirty="0">
                <a:solidFill>
                  <a:schemeClr val="bg1">
                    <a:lumMod val="75000"/>
                  </a:schemeClr>
                </a:solidFill>
                <a:latin typeface="+mn-lt"/>
              </a:rPr>
              <a:t>2. Quality management and automatic control</a:t>
            </a:r>
          </a:p>
        </p:txBody>
      </p:sp>
      <p:sp>
        <p:nvSpPr>
          <p:cNvPr id="26630" name="Text Box 3" descr="Large confetti">
            <a:extLst>
              <a:ext uri="{FF2B5EF4-FFF2-40B4-BE49-F238E27FC236}">
                <a16:creationId xmlns:a16="http://schemas.microsoft.com/office/drawing/2014/main" id="{2953E687-1B8F-4133-B960-4D023C672952}"/>
              </a:ext>
            </a:extLst>
          </p:cNvPr>
          <p:cNvSpPr txBox="1">
            <a:spLocks noChangeArrowheads="1"/>
          </p:cNvSpPr>
          <p:nvPr/>
        </p:nvSpPr>
        <p:spPr bwMode="auto">
          <a:xfrm>
            <a:off x="518913" y="1886467"/>
            <a:ext cx="37016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800" b="1" dirty="0">
                <a:solidFill>
                  <a:srgbClr val="000000"/>
                </a:solidFill>
                <a:latin typeface="+mj-lt"/>
              </a:rPr>
              <a:t>Quality Management</a:t>
            </a:r>
          </a:p>
        </p:txBody>
      </p:sp>
      <p:sp>
        <p:nvSpPr>
          <p:cNvPr id="26631" name="Line 4">
            <a:extLst>
              <a:ext uri="{FF2B5EF4-FFF2-40B4-BE49-F238E27FC236}">
                <a16:creationId xmlns:a16="http://schemas.microsoft.com/office/drawing/2014/main" id="{633A2B12-0ADD-4070-A904-B52FE4F083DF}"/>
              </a:ext>
            </a:extLst>
          </p:cNvPr>
          <p:cNvSpPr>
            <a:spLocks noChangeShapeType="1"/>
          </p:cNvSpPr>
          <p:nvPr/>
        </p:nvSpPr>
        <p:spPr bwMode="auto">
          <a:xfrm flipV="1">
            <a:off x="4279303" y="1516905"/>
            <a:ext cx="1077147" cy="658946"/>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32" name="Text Box 5" descr="Large confetti">
            <a:extLst>
              <a:ext uri="{FF2B5EF4-FFF2-40B4-BE49-F238E27FC236}">
                <a16:creationId xmlns:a16="http://schemas.microsoft.com/office/drawing/2014/main" id="{BE57DF06-BEFA-491D-9F61-3C01D29CF1BB}"/>
              </a:ext>
            </a:extLst>
          </p:cNvPr>
          <p:cNvSpPr txBox="1">
            <a:spLocks noChangeArrowheads="1"/>
          </p:cNvSpPr>
          <p:nvPr/>
        </p:nvSpPr>
        <p:spPr bwMode="auto">
          <a:xfrm>
            <a:off x="5415186" y="891439"/>
            <a:ext cx="39147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000" b="1" dirty="0">
                <a:solidFill>
                  <a:srgbClr val="000000"/>
                </a:solidFill>
                <a:latin typeface="+mn-lt"/>
              </a:rPr>
              <a:t>Quality Assurance (QA)</a:t>
            </a:r>
          </a:p>
          <a:p>
            <a:pPr eaLnBrk="1" hangingPunct="1">
              <a:spcBef>
                <a:spcPct val="0"/>
              </a:spcBef>
              <a:buClrTx/>
              <a:buSzTx/>
              <a:buFontTx/>
              <a:buNone/>
            </a:pPr>
            <a:r>
              <a:rPr lang="en-US" altLang="en-US" sz="2000" dirty="0">
                <a:solidFill>
                  <a:srgbClr val="FF0000"/>
                </a:solidFill>
                <a:latin typeface="+mn-lt"/>
              </a:rPr>
              <a:t>Are we doing the right things?</a:t>
            </a:r>
          </a:p>
        </p:txBody>
      </p:sp>
      <p:sp>
        <p:nvSpPr>
          <p:cNvPr id="26633" name="Line 6">
            <a:extLst>
              <a:ext uri="{FF2B5EF4-FFF2-40B4-BE49-F238E27FC236}">
                <a16:creationId xmlns:a16="http://schemas.microsoft.com/office/drawing/2014/main" id="{7B5D853C-3E70-4EBC-AEFC-A49DC0165641}"/>
              </a:ext>
            </a:extLst>
          </p:cNvPr>
          <p:cNvSpPr>
            <a:spLocks noChangeShapeType="1"/>
          </p:cNvSpPr>
          <p:nvPr/>
        </p:nvSpPr>
        <p:spPr bwMode="auto">
          <a:xfrm>
            <a:off x="4279303" y="2360527"/>
            <a:ext cx="1018411" cy="730529"/>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34" name="Text Box 7" descr="Large confetti">
            <a:extLst>
              <a:ext uri="{FF2B5EF4-FFF2-40B4-BE49-F238E27FC236}">
                <a16:creationId xmlns:a16="http://schemas.microsoft.com/office/drawing/2014/main" id="{C08E1A82-7F92-481F-B8FA-EC50D616A4D6}"/>
              </a:ext>
            </a:extLst>
          </p:cNvPr>
          <p:cNvSpPr txBox="1">
            <a:spLocks noChangeArrowheads="1"/>
          </p:cNvSpPr>
          <p:nvPr/>
        </p:nvSpPr>
        <p:spPr bwMode="auto">
          <a:xfrm>
            <a:off x="5356450" y="2995362"/>
            <a:ext cx="6545943"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tabLst>
                <a:tab pos="284163" algn="l"/>
              </a:tabLst>
              <a:defRPr sz="3200">
                <a:solidFill>
                  <a:schemeClr val="tx1"/>
                </a:solidFill>
                <a:latin typeface="Arial" panose="020B0604020202020204" pitchFamily="34" charset="0"/>
              </a:defRPr>
            </a:lvl1pPr>
            <a:lvl2pPr marL="742950" indent="-285750">
              <a:spcBef>
                <a:spcPct val="20000"/>
              </a:spcBef>
              <a:buChar char="–"/>
              <a:tabLst>
                <a:tab pos="284163" algn="l"/>
              </a:tabLst>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tabLst>
                <a:tab pos="284163" algn="l"/>
              </a:tabLst>
              <a:defRPr sz="2400">
                <a:solidFill>
                  <a:schemeClr val="tx1"/>
                </a:solidFill>
                <a:latin typeface="Arial" panose="020B0604020202020204" pitchFamily="34" charset="0"/>
              </a:defRPr>
            </a:lvl3pPr>
            <a:lvl4pPr marL="1600200" indent="-228600">
              <a:spcBef>
                <a:spcPct val="20000"/>
              </a:spcBef>
              <a:buChar char="–"/>
              <a:tabLst>
                <a:tab pos="284163" algn="l"/>
              </a:tabLst>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tabLst>
                <a:tab pos="284163"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284163"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284163"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284163"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284163" algn="l"/>
              </a:tabLst>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000" b="1" dirty="0">
                <a:solidFill>
                  <a:srgbClr val="000000"/>
                </a:solidFill>
                <a:latin typeface="+mn-lt"/>
              </a:rPr>
              <a:t>Quality Control (QC)</a:t>
            </a:r>
          </a:p>
          <a:p>
            <a:pPr eaLnBrk="1" hangingPunct="1">
              <a:spcBef>
                <a:spcPct val="0"/>
              </a:spcBef>
              <a:buClrTx/>
              <a:buSzTx/>
              <a:buFontTx/>
              <a:buNone/>
            </a:pPr>
            <a:r>
              <a:rPr lang="en-US" altLang="en-US" sz="2000" dirty="0">
                <a:solidFill>
                  <a:srgbClr val="FF0000"/>
                </a:solidFill>
                <a:latin typeface="+mn-lt"/>
              </a:rPr>
              <a:t>Are we doing things right?</a:t>
            </a:r>
            <a:br>
              <a:rPr lang="en-US" altLang="en-US" sz="2000" dirty="0">
                <a:latin typeface="+mn-lt"/>
              </a:rPr>
            </a:br>
            <a:r>
              <a:rPr lang="en-US" altLang="en-US" sz="1800" dirty="0">
                <a:solidFill>
                  <a:srgbClr val="000000"/>
                </a:solidFill>
                <a:latin typeface="+mn-lt"/>
              </a:rPr>
              <a:t>Are we successfully meeting the specifications and  standards and keeping to the processing conditions laid down by QA ?</a:t>
            </a:r>
          </a:p>
        </p:txBody>
      </p:sp>
      <p:sp>
        <p:nvSpPr>
          <p:cNvPr id="26635" name="Text Box 8" descr="Large confetti">
            <a:extLst>
              <a:ext uri="{FF2B5EF4-FFF2-40B4-BE49-F238E27FC236}">
                <a16:creationId xmlns:a16="http://schemas.microsoft.com/office/drawing/2014/main" id="{C4564BBF-223C-4156-BCB8-32050F5D0B32}"/>
              </a:ext>
            </a:extLst>
          </p:cNvPr>
          <p:cNvSpPr txBox="1">
            <a:spLocks noChangeArrowheads="1"/>
          </p:cNvSpPr>
          <p:nvPr/>
        </p:nvSpPr>
        <p:spPr bwMode="auto">
          <a:xfrm>
            <a:off x="5415186" y="1651012"/>
            <a:ext cx="62605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solidFill>
                  <a:srgbClr val="000000"/>
                </a:solidFill>
                <a:latin typeface="+mn-lt"/>
              </a:rPr>
              <a:t>QA sets standards for raw materials, intermediate materials and finished products.  Set processing conditions</a:t>
            </a:r>
          </a:p>
        </p:txBody>
      </p:sp>
      <p:sp>
        <p:nvSpPr>
          <p:cNvPr id="26636" name="Text Box 9" descr="Large confetti">
            <a:extLst>
              <a:ext uri="{FF2B5EF4-FFF2-40B4-BE49-F238E27FC236}">
                <a16:creationId xmlns:a16="http://schemas.microsoft.com/office/drawing/2014/main" id="{EA7D8D18-904B-4F6E-A097-9C96D481C872}"/>
              </a:ext>
            </a:extLst>
          </p:cNvPr>
          <p:cNvSpPr txBox="1">
            <a:spLocks noChangeArrowheads="1"/>
          </p:cNvSpPr>
          <p:nvPr/>
        </p:nvSpPr>
        <p:spPr bwMode="auto">
          <a:xfrm>
            <a:off x="775492" y="5068660"/>
            <a:ext cx="10972799" cy="1723549"/>
          </a:xfrm>
          <a:prstGeom prst="rect">
            <a:avLst/>
          </a:prstGeom>
          <a:noFill/>
          <a:ln w="9525">
            <a:noFill/>
            <a:miter lim="800000"/>
            <a:headEnd/>
            <a:tailEnd/>
          </a:ln>
        </p:spPr>
        <p:txBody>
          <a:bodyPr wrap="square">
            <a:spAutoFit/>
          </a:bodyPr>
          <a:lstStyle/>
          <a:p>
            <a:pPr marL="465138" indent="-465138" eaLnBrk="1" hangingPunct="1">
              <a:spcAft>
                <a:spcPts val="600"/>
              </a:spcAft>
              <a:buFontTx/>
              <a:buChar char="•"/>
              <a:defRPr/>
            </a:pPr>
            <a:r>
              <a:rPr lang="en-US" sz="2400" dirty="0">
                <a:solidFill>
                  <a:schemeClr val="bg2"/>
                </a:solidFill>
                <a:latin typeface="+mn-lt"/>
              </a:rPr>
              <a:t>Freezing point of milk to check adulteration</a:t>
            </a:r>
          </a:p>
          <a:p>
            <a:pPr marL="465138" indent="-465138" eaLnBrk="1" hangingPunct="1">
              <a:spcAft>
                <a:spcPts val="600"/>
              </a:spcAft>
              <a:buFontTx/>
              <a:buChar char="•"/>
              <a:defRPr/>
            </a:pPr>
            <a:r>
              <a:rPr lang="en-US" sz="2400" dirty="0">
                <a:solidFill>
                  <a:schemeClr val="bg2"/>
                </a:solidFill>
                <a:latin typeface="+mn-lt"/>
              </a:rPr>
              <a:t>Infra-red (IR) spectroscopy to determine chemical composition of materials</a:t>
            </a:r>
          </a:p>
          <a:p>
            <a:pPr marL="465138" indent="-465138" eaLnBrk="1" hangingPunct="1">
              <a:spcAft>
                <a:spcPts val="600"/>
              </a:spcAft>
              <a:buFontTx/>
              <a:buChar char="•"/>
              <a:defRPr/>
            </a:pPr>
            <a:r>
              <a:rPr lang="en-US" sz="2400" dirty="0">
                <a:solidFill>
                  <a:schemeClr val="bg2"/>
                </a:solidFill>
                <a:latin typeface="+mn-lt"/>
              </a:rPr>
              <a:t>Refractive index to measure concentration (e.g. production of milk powder, jams and condensates) </a:t>
            </a:r>
          </a:p>
        </p:txBody>
      </p:sp>
      <p:sp>
        <p:nvSpPr>
          <p:cNvPr id="2" name="Date Placeholder 1"/>
          <p:cNvSpPr>
            <a:spLocks noGrp="1"/>
          </p:cNvSpPr>
          <p:nvPr>
            <p:ph type="dt" sz="half" idx="10"/>
          </p:nvPr>
        </p:nvSpPr>
        <p:spPr/>
        <p:txBody>
          <a:bodyPr/>
          <a:lstStyle/>
          <a:p>
            <a:pPr>
              <a:defRPr/>
            </a:pPr>
            <a:r>
              <a:rPr lang="en-US" sz="1600" dirty="0">
                <a:solidFill>
                  <a:srgbClr val="000000"/>
                </a:solidFill>
              </a:rPr>
              <a:t>ABE 303 </a:t>
            </a:r>
          </a:p>
        </p:txBody>
      </p:sp>
      <p:sp>
        <p:nvSpPr>
          <p:cNvPr id="3" name="TextBox 2"/>
          <p:cNvSpPr txBox="1"/>
          <p:nvPr/>
        </p:nvSpPr>
        <p:spPr>
          <a:xfrm>
            <a:off x="1100494" y="4322008"/>
            <a:ext cx="1863011" cy="523220"/>
          </a:xfrm>
          <a:prstGeom prst="rect">
            <a:avLst/>
          </a:prstGeom>
          <a:noFill/>
        </p:spPr>
        <p:txBody>
          <a:bodyPr wrap="none" rtlCol="0">
            <a:spAutoFit/>
          </a:bodyPr>
          <a:lstStyle/>
          <a:p>
            <a:r>
              <a:rPr lang="en-US" sz="2800" b="1" dirty="0">
                <a:solidFill>
                  <a:srgbClr val="000000"/>
                </a:solidFill>
              </a:rPr>
              <a:t>Examples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7070FF"/>
        </a:solidFill>
        <a:effectLst/>
      </p:bgPr>
    </p:bg>
    <p:spTree>
      <p:nvGrpSpPr>
        <p:cNvPr id="1" name=""/>
        <p:cNvGrpSpPr/>
        <p:nvPr/>
      </p:nvGrpSpPr>
      <p:grpSpPr>
        <a:xfrm>
          <a:off x="0" y="0"/>
          <a:ext cx="0" cy="0"/>
          <a:chOff x="0" y="0"/>
          <a:chExt cx="0" cy="0"/>
        </a:xfrm>
      </p:grpSpPr>
      <p:sp>
        <p:nvSpPr>
          <p:cNvPr id="27651" name="Footer Placeholder 2">
            <a:extLst>
              <a:ext uri="{FF2B5EF4-FFF2-40B4-BE49-F238E27FC236}">
                <a16:creationId xmlns:a16="http://schemas.microsoft.com/office/drawing/2014/main" id="{BD3242D6-8A08-4605-AEDD-D52D3E18819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t>Introduction</a:t>
            </a:r>
          </a:p>
        </p:txBody>
      </p:sp>
      <p:sp>
        <p:nvSpPr>
          <p:cNvPr id="27652" name="Slide Number Placeholder 3">
            <a:extLst>
              <a:ext uri="{FF2B5EF4-FFF2-40B4-BE49-F238E27FC236}">
                <a16:creationId xmlns:a16="http://schemas.microsoft.com/office/drawing/2014/main" id="{8DB2E49A-0704-478B-805C-32ABF0F11C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B5652B1F-10DF-4BD7-8A03-59EC2E21AC6F}" type="slidenum">
              <a:rPr lang="en-US" altLang="en-US" sz="1600"/>
              <a:pPr>
                <a:spcBef>
                  <a:spcPct val="0"/>
                </a:spcBef>
                <a:buClrTx/>
                <a:buSzTx/>
                <a:buFontTx/>
                <a:buNone/>
              </a:pPr>
              <a:t>12</a:t>
            </a:fld>
            <a:endParaRPr lang="en-US" altLang="en-US" sz="1600" dirty="0"/>
          </a:p>
        </p:txBody>
      </p:sp>
      <p:sp>
        <p:nvSpPr>
          <p:cNvPr id="27653" name="Text Box 2" descr="Large confetti">
            <a:extLst>
              <a:ext uri="{FF2B5EF4-FFF2-40B4-BE49-F238E27FC236}">
                <a16:creationId xmlns:a16="http://schemas.microsoft.com/office/drawing/2014/main" id="{24371DE7-C249-42C7-A14F-3A9526DE1E8A}"/>
              </a:ext>
            </a:extLst>
          </p:cNvPr>
          <p:cNvSpPr txBox="1">
            <a:spLocks noChangeArrowheads="1"/>
          </p:cNvSpPr>
          <p:nvPr/>
        </p:nvSpPr>
        <p:spPr bwMode="auto">
          <a:xfrm>
            <a:off x="3200400" y="1031876"/>
            <a:ext cx="3729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u="sng">
                <a:latin typeface="Times New Roman" panose="02020603050405020304" pitchFamily="18" charset="0"/>
              </a:rPr>
              <a:t>Automatic Process Control</a:t>
            </a:r>
          </a:p>
        </p:txBody>
      </p:sp>
      <p:sp>
        <p:nvSpPr>
          <p:cNvPr id="27654" name="Oval 4" descr="Large confetti">
            <a:extLst>
              <a:ext uri="{FF2B5EF4-FFF2-40B4-BE49-F238E27FC236}">
                <a16:creationId xmlns:a16="http://schemas.microsoft.com/office/drawing/2014/main" id="{1AC7F198-CB68-4C2E-865B-58A5EE559B8E}"/>
              </a:ext>
            </a:extLst>
          </p:cNvPr>
          <p:cNvSpPr>
            <a:spLocks noChangeArrowheads="1"/>
          </p:cNvSpPr>
          <p:nvPr/>
        </p:nvSpPr>
        <p:spPr bwMode="auto">
          <a:xfrm>
            <a:off x="3876675" y="3206751"/>
            <a:ext cx="323850" cy="29686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7655" name="Freeform 5" descr="Large confetti">
            <a:extLst>
              <a:ext uri="{FF2B5EF4-FFF2-40B4-BE49-F238E27FC236}">
                <a16:creationId xmlns:a16="http://schemas.microsoft.com/office/drawing/2014/main" id="{43E74DC5-93A6-4F9A-8E6F-BC3832B1B0E4}"/>
              </a:ext>
            </a:extLst>
          </p:cNvPr>
          <p:cNvSpPr>
            <a:spLocks/>
          </p:cNvSpPr>
          <p:nvPr/>
        </p:nvSpPr>
        <p:spPr bwMode="auto">
          <a:xfrm>
            <a:off x="3895725" y="3511550"/>
            <a:ext cx="325438" cy="173038"/>
          </a:xfrm>
          <a:custGeom>
            <a:avLst/>
            <a:gdLst>
              <a:gd name="T0" fmla="*/ 2147483646 w 205"/>
              <a:gd name="T1" fmla="*/ 0 h 109"/>
              <a:gd name="T2" fmla="*/ 0 w 205"/>
              <a:gd name="T3" fmla="*/ 2147483646 h 109"/>
              <a:gd name="T4" fmla="*/ 2147483646 w 205"/>
              <a:gd name="T5" fmla="*/ 2147483646 h 109"/>
              <a:gd name="T6" fmla="*/ 2147483646 w 205"/>
              <a:gd name="T7" fmla="*/ 0 h 109"/>
              <a:gd name="T8" fmla="*/ 0 60000 65536"/>
              <a:gd name="T9" fmla="*/ 0 60000 65536"/>
              <a:gd name="T10" fmla="*/ 0 60000 65536"/>
              <a:gd name="T11" fmla="*/ 0 60000 65536"/>
              <a:gd name="T12" fmla="*/ 0 w 205"/>
              <a:gd name="T13" fmla="*/ 0 h 109"/>
              <a:gd name="T14" fmla="*/ 205 w 205"/>
              <a:gd name="T15" fmla="*/ 109 h 109"/>
            </a:gdLst>
            <a:ahLst/>
            <a:cxnLst>
              <a:cxn ang="T8">
                <a:pos x="T0" y="T1"/>
              </a:cxn>
              <a:cxn ang="T9">
                <a:pos x="T2" y="T3"/>
              </a:cxn>
              <a:cxn ang="T10">
                <a:pos x="T4" y="T5"/>
              </a:cxn>
              <a:cxn ang="T11">
                <a:pos x="T6" y="T7"/>
              </a:cxn>
            </a:cxnLst>
            <a:rect l="T12" t="T13" r="T14" b="T15"/>
            <a:pathLst>
              <a:path w="205" h="109">
                <a:moveTo>
                  <a:pt x="58" y="0"/>
                </a:moveTo>
                <a:lnTo>
                  <a:pt x="0" y="109"/>
                </a:lnTo>
                <a:lnTo>
                  <a:pt x="205" y="109"/>
                </a:lnTo>
                <a:lnTo>
                  <a:pt x="12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6" name="Line 6">
            <a:extLst>
              <a:ext uri="{FF2B5EF4-FFF2-40B4-BE49-F238E27FC236}">
                <a16:creationId xmlns:a16="http://schemas.microsoft.com/office/drawing/2014/main" id="{DFA4CAAB-0BFA-48D0-ADBF-BE7169367EBA}"/>
              </a:ext>
            </a:extLst>
          </p:cNvPr>
          <p:cNvSpPr>
            <a:spLocks noChangeShapeType="1"/>
          </p:cNvSpPr>
          <p:nvPr/>
        </p:nvSpPr>
        <p:spPr bwMode="auto">
          <a:xfrm>
            <a:off x="3368676" y="3359150"/>
            <a:ext cx="690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57" name="Line 9">
            <a:extLst>
              <a:ext uri="{FF2B5EF4-FFF2-40B4-BE49-F238E27FC236}">
                <a16:creationId xmlns:a16="http://schemas.microsoft.com/office/drawing/2014/main" id="{71AB5E95-4593-4D80-AFAB-275C4341C372}"/>
              </a:ext>
            </a:extLst>
          </p:cNvPr>
          <p:cNvSpPr>
            <a:spLocks noChangeShapeType="1"/>
          </p:cNvSpPr>
          <p:nvPr/>
        </p:nvSpPr>
        <p:spPr bwMode="auto">
          <a:xfrm>
            <a:off x="4029075" y="3206750"/>
            <a:ext cx="198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8" name="Rectangle 10" descr="Large confetti">
            <a:extLst>
              <a:ext uri="{FF2B5EF4-FFF2-40B4-BE49-F238E27FC236}">
                <a16:creationId xmlns:a16="http://schemas.microsoft.com/office/drawing/2014/main" id="{B5F2E004-6372-4863-97DB-22CD7B84F441}"/>
              </a:ext>
            </a:extLst>
          </p:cNvPr>
          <p:cNvSpPr>
            <a:spLocks noChangeArrowheads="1"/>
          </p:cNvSpPr>
          <p:nvPr/>
        </p:nvSpPr>
        <p:spPr bwMode="auto">
          <a:xfrm>
            <a:off x="5999163" y="3105151"/>
            <a:ext cx="1198562" cy="233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7659" name="Text Box 11" descr="Large confetti">
            <a:extLst>
              <a:ext uri="{FF2B5EF4-FFF2-40B4-BE49-F238E27FC236}">
                <a16:creationId xmlns:a16="http://schemas.microsoft.com/office/drawing/2014/main" id="{609B09D1-F69D-46EA-83E9-26E3BAAAE552}"/>
              </a:ext>
            </a:extLst>
          </p:cNvPr>
          <p:cNvSpPr txBox="1">
            <a:spLocks noChangeArrowheads="1"/>
          </p:cNvSpPr>
          <p:nvPr/>
        </p:nvSpPr>
        <p:spPr bwMode="auto">
          <a:xfrm>
            <a:off x="6040439" y="3365501"/>
            <a:ext cx="1430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latin typeface="Times New Roman" panose="02020603050405020304" pitchFamily="18" charset="0"/>
              </a:rPr>
              <a:t>In line flowmeter</a:t>
            </a:r>
          </a:p>
        </p:txBody>
      </p:sp>
      <p:sp>
        <p:nvSpPr>
          <p:cNvPr id="27660" name="Rectangle 12" descr="Large confetti">
            <a:extLst>
              <a:ext uri="{FF2B5EF4-FFF2-40B4-BE49-F238E27FC236}">
                <a16:creationId xmlns:a16="http://schemas.microsoft.com/office/drawing/2014/main" id="{4CB56224-E462-474F-8B4F-F49FA7CE1DDD}"/>
              </a:ext>
            </a:extLst>
          </p:cNvPr>
          <p:cNvSpPr>
            <a:spLocks noChangeArrowheads="1"/>
          </p:cNvSpPr>
          <p:nvPr/>
        </p:nvSpPr>
        <p:spPr bwMode="auto">
          <a:xfrm>
            <a:off x="4700589" y="2017714"/>
            <a:ext cx="822325" cy="4778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7661" name="Text Box 13" descr="Large confetti">
            <a:extLst>
              <a:ext uri="{FF2B5EF4-FFF2-40B4-BE49-F238E27FC236}">
                <a16:creationId xmlns:a16="http://schemas.microsoft.com/office/drawing/2014/main" id="{E532F67C-872F-42D6-8EA5-5D8407EC7C86}"/>
              </a:ext>
            </a:extLst>
          </p:cNvPr>
          <p:cNvSpPr txBox="1">
            <a:spLocks noChangeArrowheads="1"/>
          </p:cNvSpPr>
          <p:nvPr/>
        </p:nvSpPr>
        <p:spPr bwMode="auto">
          <a:xfrm>
            <a:off x="4678364" y="2074864"/>
            <a:ext cx="922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latin typeface="Times New Roman" panose="02020603050405020304" pitchFamily="18" charset="0"/>
              </a:rPr>
              <a:t>Controller</a:t>
            </a:r>
          </a:p>
        </p:txBody>
      </p:sp>
      <p:sp>
        <p:nvSpPr>
          <p:cNvPr id="27662" name="Freeform 14">
            <a:extLst>
              <a:ext uri="{FF2B5EF4-FFF2-40B4-BE49-F238E27FC236}">
                <a16:creationId xmlns:a16="http://schemas.microsoft.com/office/drawing/2014/main" id="{C779B79A-B61B-436F-895F-7B6EEF2491D3}"/>
              </a:ext>
            </a:extLst>
          </p:cNvPr>
          <p:cNvSpPr>
            <a:spLocks/>
          </p:cNvSpPr>
          <p:nvPr/>
        </p:nvSpPr>
        <p:spPr bwMode="auto">
          <a:xfrm>
            <a:off x="5532439" y="2335213"/>
            <a:ext cx="1106487" cy="762000"/>
          </a:xfrm>
          <a:custGeom>
            <a:avLst/>
            <a:gdLst>
              <a:gd name="T0" fmla="*/ 2147483646 w 697"/>
              <a:gd name="T1" fmla="*/ 2147483646 h 480"/>
              <a:gd name="T2" fmla="*/ 2147483646 w 697"/>
              <a:gd name="T3" fmla="*/ 0 h 480"/>
              <a:gd name="T4" fmla="*/ 0 w 697"/>
              <a:gd name="T5" fmla="*/ 0 h 480"/>
              <a:gd name="T6" fmla="*/ 0 60000 65536"/>
              <a:gd name="T7" fmla="*/ 0 60000 65536"/>
              <a:gd name="T8" fmla="*/ 0 60000 65536"/>
              <a:gd name="T9" fmla="*/ 0 w 697"/>
              <a:gd name="T10" fmla="*/ 0 h 480"/>
              <a:gd name="T11" fmla="*/ 697 w 697"/>
              <a:gd name="T12" fmla="*/ 480 h 480"/>
            </a:gdLst>
            <a:ahLst/>
            <a:cxnLst>
              <a:cxn ang="T6">
                <a:pos x="T0" y="T1"/>
              </a:cxn>
              <a:cxn ang="T7">
                <a:pos x="T2" y="T3"/>
              </a:cxn>
              <a:cxn ang="T8">
                <a:pos x="T4" y="T5"/>
              </a:cxn>
            </a:cxnLst>
            <a:rect l="T9" t="T10" r="T11" b="T12"/>
            <a:pathLst>
              <a:path w="697" h="480">
                <a:moveTo>
                  <a:pt x="697" y="480"/>
                </a:moveTo>
                <a:lnTo>
                  <a:pt x="697" y="0"/>
                </a:lnTo>
                <a:lnTo>
                  <a:pt x="0" y="0"/>
                </a:lnTo>
              </a:path>
            </a:pathLst>
          </a:custGeom>
          <a:noFill/>
          <a:ln w="22225">
            <a:solidFill>
              <a:schemeClr val="tx1"/>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63" name="Line 15">
            <a:extLst>
              <a:ext uri="{FF2B5EF4-FFF2-40B4-BE49-F238E27FC236}">
                <a16:creationId xmlns:a16="http://schemas.microsoft.com/office/drawing/2014/main" id="{68B83C15-07F4-496B-8D02-B26E3F6080F9}"/>
              </a:ext>
            </a:extLst>
          </p:cNvPr>
          <p:cNvSpPr>
            <a:spLocks noChangeShapeType="1"/>
          </p:cNvSpPr>
          <p:nvPr/>
        </p:nvSpPr>
        <p:spPr bwMode="auto">
          <a:xfrm>
            <a:off x="7208838" y="3236913"/>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64" name="Text Box 16" descr="Large confetti">
            <a:extLst>
              <a:ext uri="{FF2B5EF4-FFF2-40B4-BE49-F238E27FC236}">
                <a16:creationId xmlns:a16="http://schemas.microsoft.com/office/drawing/2014/main" id="{3B7C0022-797B-4C21-8E0B-C9142D6A3032}"/>
              </a:ext>
            </a:extLst>
          </p:cNvPr>
          <p:cNvSpPr txBox="1">
            <a:spLocks noChangeArrowheads="1"/>
          </p:cNvSpPr>
          <p:nvPr/>
        </p:nvSpPr>
        <p:spPr bwMode="auto">
          <a:xfrm>
            <a:off x="7573963" y="2947989"/>
            <a:ext cx="1511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latin typeface="Times New Roman" panose="02020603050405020304" pitchFamily="18" charset="0"/>
              </a:rPr>
              <a:t>Constant flow rate</a:t>
            </a:r>
          </a:p>
        </p:txBody>
      </p:sp>
      <p:sp>
        <p:nvSpPr>
          <p:cNvPr id="27665" name="Freeform 17">
            <a:extLst>
              <a:ext uri="{FF2B5EF4-FFF2-40B4-BE49-F238E27FC236}">
                <a16:creationId xmlns:a16="http://schemas.microsoft.com/office/drawing/2014/main" id="{6825F5B8-0B36-45AE-A1B9-C7E87682DEA0}"/>
              </a:ext>
            </a:extLst>
          </p:cNvPr>
          <p:cNvSpPr>
            <a:spLocks/>
          </p:cNvSpPr>
          <p:nvPr/>
        </p:nvSpPr>
        <p:spPr bwMode="auto">
          <a:xfrm>
            <a:off x="4038600" y="2252663"/>
            <a:ext cx="660400" cy="946150"/>
          </a:xfrm>
          <a:custGeom>
            <a:avLst/>
            <a:gdLst>
              <a:gd name="T0" fmla="*/ 2147483646 w 397"/>
              <a:gd name="T1" fmla="*/ 0 h 595"/>
              <a:gd name="T2" fmla="*/ 0 w 397"/>
              <a:gd name="T3" fmla="*/ 0 h 595"/>
              <a:gd name="T4" fmla="*/ 0 w 397"/>
              <a:gd name="T5" fmla="*/ 2147483646 h 595"/>
              <a:gd name="T6" fmla="*/ 0 60000 65536"/>
              <a:gd name="T7" fmla="*/ 0 60000 65536"/>
              <a:gd name="T8" fmla="*/ 0 60000 65536"/>
              <a:gd name="T9" fmla="*/ 0 w 397"/>
              <a:gd name="T10" fmla="*/ 0 h 595"/>
              <a:gd name="T11" fmla="*/ 397 w 397"/>
              <a:gd name="T12" fmla="*/ 595 h 595"/>
            </a:gdLst>
            <a:ahLst/>
            <a:cxnLst>
              <a:cxn ang="T6">
                <a:pos x="T0" y="T1"/>
              </a:cxn>
              <a:cxn ang="T7">
                <a:pos x="T2" y="T3"/>
              </a:cxn>
              <a:cxn ang="T8">
                <a:pos x="T4" y="T5"/>
              </a:cxn>
            </a:cxnLst>
            <a:rect l="T9" t="T10" r="T11" b="T12"/>
            <a:pathLst>
              <a:path w="397" h="595">
                <a:moveTo>
                  <a:pt x="397" y="0"/>
                </a:moveTo>
                <a:lnTo>
                  <a:pt x="0" y="0"/>
                </a:lnTo>
                <a:lnTo>
                  <a:pt x="0" y="595"/>
                </a:lnTo>
              </a:path>
            </a:pathLst>
          </a:custGeom>
          <a:noFill/>
          <a:ln w="22225">
            <a:solidFill>
              <a:schemeClr val="tx1"/>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66" name="Line 18">
            <a:extLst>
              <a:ext uri="{FF2B5EF4-FFF2-40B4-BE49-F238E27FC236}">
                <a16:creationId xmlns:a16="http://schemas.microsoft.com/office/drawing/2014/main" id="{7C60CBDA-CE36-4D00-9F87-FF964EE83676}"/>
              </a:ext>
            </a:extLst>
          </p:cNvPr>
          <p:cNvSpPr>
            <a:spLocks noChangeShapeType="1"/>
          </p:cNvSpPr>
          <p:nvPr/>
        </p:nvSpPr>
        <p:spPr bwMode="auto">
          <a:xfrm flipH="1">
            <a:off x="5521325" y="2109788"/>
            <a:ext cx="812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67" name="Text Box 19" descr="Large confetti">
            <a:extLst>
              <a:ext uri="{FF2B5EF4-FFF2-40B4-BE49-F238E27FC236}">
                <a16:creationId xmlns:a16="http://schemas.microsoft.com/office/drawing/2014/main" id="{23CFEF07-C421-4380-80EF-598E660EC485}"/>
              </a:ext>
            </a:extLst>
          </p:cNvPr>
          <p:cNvSpPr txBox="1">
            <a:spLocks noChangeArrowheads="1"/>
          </p:cNvSpPr>
          <p:nvPr/>
        </p:nvSpPr>
        <p:spPr bwMode="auto">
          <a:xfrm>
            <a:off x="6191251" y="1830389"/>
            <a:ext cx="836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latin typeface="Times New Roman" panose="02020603050405020304" pitchFamily="18" charset="0"/>
              </a:rPr>
              <a:t>Set Point</a:t>
            </a:r>
          </a:p>
        </p:txBody>
      </p:sp>
      <p:sp>
        <p:nvSpPr>
          <p:cNvPr id="27668" name="Oval 34" descr="Large confetti">
            <a:extLst>
              <a:ext uri="{FF2B5EF4-FFF2-40B4-BE49-F238E27FC236}">
                <a16:creationId xmlns:a16="http://schemas.microsoft.com/office/drawing/2014/main" id="{E0BC56EC-2AF4-4B25-AF79-59E63E447389}"/>
              </a:ext>
            </a:extLst>
          </p:cNvPr>
          <p:cNvSpPr>
            <a:spLocks noChangeArrowheads="1"/>
          </p:cNvSpPr>
          <p:nvPr/>
        </p:nvSpPr>
        <p:spPr bwMode="auto">
          <a:xfrm>
            <a:off x="4138613" y="6429376"/>
            <a:ext cx="323850" cy="2952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7669" name="Freeform 35" descr="Large confetti">
            <a:extLst>
              <a:ext uri="{FF2B5EF4-FFF2-40B4-BE49-F238E27FC236}">
                <a16:creationId xmlns:a16="http://schemas.microsoft.com/office/drawing/2014/main" id="{57A7BB01-F79A-47C4-A8CB-2056222CF237}"/>
              </a:ext>
            </a:extLst>
          </p:cNvPr>
          <p:cNvSpPr>
            <a:spLocks/>
          </p:cNvSpPr>
          <p:nvPr/>
        </p:nvSpPr>
        <p:spPr bwMode="auto">
          <a:xfrm>
            <a:off x="4157664" y="6734175"/>
            <a:ext cx="325437" cy="173038"/>
          </a:xfrm>
          <a:custGeom>
            <a:avLst/>
            <a:gdLst>
              <a:gd name="T0" fmla="*/ 2147483646 w 205"/>
              <a:gd name="T1" fmla="*/ 0 h 109"/>
              <a:gd name="T2" fmla="*/ 0 w 205"/>
              <a:gd name="T3" fmla="*/ 2147483646 h 109"/>
              <a:gd name="T4" fmla="*/ 2147483646 w 205"/>
              <a:gd name="T5" fmla="*/ 2147483646 h 109"/>
              <a:gd name="T6" fmla="*/ 2147483646 w 205"/>
              <a:gd name="T7" fmla="*/ 0 h 109"/>
              <a:gd name="T8" fmla="*/ 0 60000 65536"/>
              <a:gd name="T9" fmla="*/ 0 60000 65536"/>
              <a:gd name="T10" fmla="*/ 0 60000 65536"/>
              <a:gd name="T11" fmla="*/ 0 60000 65536"/>
              <a:gd name="T12" fmla="*/ 0 w 205"/>
              <a:gd name="T13" fmla="*/ 0 h 109"/>
              <a:gd name="T14" fmla="*/ 205 w 205"/>
              <a:gd name="T15" fmla="*/ 109 h 109"/>
            </a:gdLst>
            <a:ahLst/>
            <a:cxnLst>
              <a:cxn ang="T8">
                <a:pos x="T0" y="T1"/>
              </a:cxn>
              <a:cxn ang="T9">
                <a:pos x="T2" y="T3"/>
              </a:cxn>
              <a:cxn ang="T10">
                <a:pos x="T4" y="T5"/>
              </a:cxn>
              <a:cxn ang="T11">
                <a:pos x="T6" y="T7"/>
              </a:cxn>
            </a:cxnLst>
            <a:rect l="T12" t="T13" r="T14" b="T15"/>
            <a:pathLst>
              <a:path w="205" h="109">
                <a:moveTo>
                  <a:pt x="58" y="0"/>
                </a:moveTo>
                <a:lnTo>
                  <a:pt x="0" y="109"/>
                </a:lnTo>
                <a:lnTo>
                  <a:pt x="205" y="109"/>
                </a:lnTo>
                <a:lnTo>
                  <a:pt x="12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0" name="Line 36">
            <a:extLst>
              <a:ext uri="{FF2B5EF4-FFF2-40B4-BE49-F238E27FC236}">
                <a16:creationId xmlns:a16="http://schemas.microsoft.com/office/drawing/2014/main" id="{7944FF90-A5BC-4DCA-9C5A-61BC4444160E}"/>
              </a:ext>
            </a:extLst>
          </p:cNvPr>
          <p:cNvSpPr>
            <a:spLocks noChangeShapeType="1"/>
          </p:cNvSpPr>
          <p:nvPr/>
        </p:nvSpPr>
        <p:spPr bwMode="auto">
          <a:xfrm>
            <a:off x="3630613" y="6581775"/>
            <a:ext cx="690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1" name="Line 37">
            <a:extLst>
              <a:ext uri="{FF2B5EF4-FFF2-40B4-BE49-F238E27FC236}">
                <a16:creationId xmlns:a16="http://schemas.microsoft.com/office/drawing/2014/main" id="{9E508AE8-EC52-44D7-92EA-0EE3F64E460C}"/>
              </a:ext>
            </a:extLst>
          </p:cNvPr>
          <p:cNvSpPr>
            <a:spLocks noChangeShapeType="1"/>
          </p:cNvSpPr>
          <p:nvPr/>
        </p:nvSpPr>
        <p:spPr bwMode="auto">
          <a:xfrm>
            <a:off x="4291013" y="6429375"/>
            <a:ext cx="198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72" name="Rectangle 38" descr="Large confetti">
            <a:extLst>
              <a:ext uri="{FF2B5EF4-FFF2-40B4-BE49-F238E27FC236}">
                <a16:creationId xmlns:a16="http://schemas.microsoft.com/office/drawing/2014/main" id="{84390520-0190-4FAE-B2CF-656D8EA49807}"/>
              </a:ext>
            </a:extLst>
          </p:cNvPr>
          <p:cNvSpPr>
            <a:spLocks noChangeArrowheads="1"/>
          </p:cNvSpPr>
          <p:nvPr/>
        </p:nvSpPr>
        <p:spPr bwMode="auto">
          <a:xfrm>
            <a:off x="6261101" y="6327776"/>
            <a:ext cx="1198563" cy="233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7673" name="Text Box 39" descr="Large confetti">
            <a:extLst>
              <a:ext uri="{FF2B5EF4-FFF2-40B4-BE49-F238E27FC236}">
                <a16:creationId xmlns:a16="http://schemas.microsoft.com/office/drawing/2014/main" id="{459FE096-7AAB-4840-B2E4-49E8DF8D18DC}"/>
              </a:ext>
            </a:extLst>
          </p:cNvPr>
          <p:cNvSpPr txBox="1">
            <a:spLocks noChangeArrowheads="1"/>
          </p:cNvSpPr>
          <p:nvPr/>
        </p:nvSpPr>
        <p:spPr bwMode="auto">
          <a:xfrm>
            <a:off x="6302375" y="6588126"/>
            <a:ext cx="1720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latin typeface="Times New Roman" panose="02020603050405020304" pitchFamily="18" charset="0"/>
              </a:rPr>
              <a:t>In line Refractometer</a:t>
            </a:r>
          </a:p>
        </p:txBody>
      </p:sp>
      <p:sp>
        <p:nvSpPr>
          <p:cNvPr id="27674" name="Rectangle 40" descr="Large confetti">
            <a:extLst>
              <a:ext uri="{FF2B5EF4-FFF2-40B4-BE49-F238E27FC236}">
                <a16:creationId xmlns:a16="http://schemas.microsoft.com/office/drawing/2014/main" id="{1164D1AD-172D-4C1E-8646-FECAF1B48388}"/>
              </a:ext>
            </a:extLst>
          </p:cNvPr>
          <p:cNvSpPr>
            <a:spLocks noChangeArrowheads="1"/>
          </p:cNvSpPr>
          <p:nvPr/>
        </p:nvSpPr>
        <p:spPr bwMode="auto">
          <a:xfrm>
            <a:off x="4962526" y="5240339"/>
            <a:ext cx="822325" cy="4778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7675" name="Text Box 41" descr="Large confetti">
            <a:extLst>
              <a:ext uri="{FF2B5EF4-FFF2-40B4-BE49-F238E27FC236}">
                <a16:creationId xmlns:a16="http://schemas.microsoft.com/office/drawing/2014/main" id="{484653C8-26AD-4F26-87D2-428B3F737809}"/>
              </a:ext>
            </a:extLst>
          </p:cNvPr>
          <p:cNvSpPr txBox="1">
            <a:spLocks noChangeArrowheads="1"/>
          </p:cNvSpPr>
          <p:nvPr/>
        </p:nvSpPr>
        <p:spPr bwMode="auto">
          <a:xfrm>
            <a:off x="4940300" y="5297489"/>
            <a:ext cx="922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latin typeface="Times New Roman" panose="02020603050405020304" pitchFamily="18" charset="0"/>
              </a:rPr>
              <a:t>Controller</a:t>
            </a:r>
          </a:p>
        </p:txBody>
      </p:sp>
      <p:sp>
        <p:nvSpPr>
          <p:cNvPr id="27676" name="Freeform 42">
            <a:extLst>
              <a:ext uri="{FF2B5EF4-FFF2-40B4-BE49-F238E27FC236}">
                <a16:creationId xmlns:a16="http://schemas.microsoft.com/office/drawing/2014/main" id="{C93A8EF2-74DB-4ACB-A76E-8ED26A2A51A8}"/>
              </a:ext>
            </a:extLst>
          </p:cNvPr>
          <p:cNvSpPr>
            <a:spLocks/>
          </p:cNvSpPr>
          <p:nvPr/>
        </p:nvSpPr>
        <p:spPr bwMode="auto">
          <a:xfrm>
            <a:off x="5794375" y="5556250"/>
            <a:ext cx="1106488" cy="762000"/>
          </a:xfrm>
          <a:custGeom>
            <a:avLst/>
            <a:gdLst>
              <a:gd name="T0" fmla="*/ 2147483646 w 697"/>
              <a:gd name="T1" fmla="*/ 2147483646 h 480"/>
              <a:gd name="T2" fmla="*/ 2147483646 w 697"/>
              <a:gd name="T3" fmla="*/ 0 h 480"/>
              <a:gd name="T4" fmla="*/ 0 w 697"/>
              <a:gd name="T5" fmla="*/ 0 h 480"/>
              <a:gd name="T6" fmla="*/ 0 60000 65536"/>
              <a:gd name="T7" fmla="*/ 0 60000 65536"/>
              <a:gd name="T8" fmla="*/ 0 60000 65536"/>
              <a:gd name="T9" fmla="*/ 0 w 697"/>
              <a:gd name="T10" fmla="*/ 0 h 480"/>
              <a:gd name="T11" fmla="*/ 697 w 697"/>
              <a:gd name="T12" fmla="*/ 480 h 480"/>
            </a:gdLst>
            <a:ahLst/>
            <a:cxnLst>
              <a:cxn ang="T6">
                <a:pos x="T0" y="T1"/>
              </a:cxn>
              <a:cxn ang="T7">
                <a:pos x="T2" y="T3"/>
              </a:cxn>
              <a:cxn ang="T8">
                <a:pos x="T4" y="T5"/>
              </a:cxn>
            </a:cxnLst>
            <a:rect l="T9" t="T10" r="T11" b="T12"/>
            <a:pathLst>
              <a:path w="697" h="480">
                <a:moveTo>
                  <a:pt x="697" y="480"/>
                </a:moveTo>
                <a:lnTo>
                  <a:pt x="697" y="0"/>
                </a:lnTo>
                <a:lnTo>
                  <a:pt x="0" y="0"/>
                </a:lnTo>
              </a:path>
            </a:pathLst>
          </a:custGeom>
          <a:noFill/>
          <a:ln w="22225">
            <a:solidFill>
              <a:schemeClr val="tx1"/>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7" name="Line 43">
            <a:extLst>
              <a:ext uri="{FF2B5EF4-FFF2-40B4-BE49-F238E27FC236}">
                <a16:creationId xmlns:a16="http://schemas.microsoft.com/office/drawing/2014/main" id="{95E5AF73-9E98-4487-98AB-19C26C3C1C4F}"/>
              </a:ext>
            </a:extLst>
          </p:cNvPr>
          <p:cNvSpPr>
            <a:spLocks noChangeShapeType="1"/>
          </p:cNvSpPr>
          <p:nvPr/>
        </p:nvSpPr>
        <p:spPr bwMode="auto">
          <a:xfrm>
            <a:off x="7470775" y="6459538"/>
            <a:ext cx="914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78" name="Text Box 44" descr="Large confetti">
            <a:extLst>
              <a:ext uri="{FF2B5EF4-FFF2-40B4-BE49-F238E27FC236}">
                <a16:creationId xmlns:a16="http://schemas.microsoft.com/office/drawing/2014/main" id="{C062E681-912C-4AA0-ABB5-54C2296886CD}"/>
              </a:ext>
            </a:extLst>
          </p:cNvPr>
          <p:cNvSpPr txBox="1">
            <a:spLocks noChangeArrowheads="1"/>
          </p:cNvSpPr>
          <p:nvPr/>
        </p:nvSpPr>
        <p:spPr bwMode="auto">
          <a:xfrm>
            <a:off x="7613651" y="5734050"/>
            <a:ext cx="16303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latin typeface="Times New Roman" panose="02020603050405020304" pitchFamily="18" charset="0"/>
              </a:rPr>
              <a:t>Diluted Sugar</a:t>
            </a:r>
          </a:p>
          <a:p>
            <a:pPr eaLnBrk="1" hangingPunct="1">
              <a:spcBef>
                <a:spcPct val="0"/>
              </a:spcBef>
              <a:buClrTx/>
              <a:buSzTx/>
              <a:buFontTx/>
              <a:buNone/>
            </a:pPr>
            <a:r>
              <a:rPr lang="en-US" altLang="en-US" sz="1400">
                <a:latin typeface="Times New Roman" panose="02020603050405020304" pitchFamily="18" charset="0"/>
              </a:rPr>
              <a:t>Solution of constant</a:t>
            </a:r>
          </a:p>
          <a:p>
            <a:pPr eaLnBrk="1" hangingPunct="1">
              <a:spcBef>
                <a:spcPct val="0"/>
              </a:spcBef>
              <a:buClrTx/>
              <a:buSzTx/>
              <a:buFontTx/>
              <a:buNone/>
            </a:pPr>
            <a:r>
              <a:rPr lang="en-US" altLang="en-US" sz="1400">
                <a:latin typeface="Times New Roman" panose="02020603050405020304" pitchFamily="18" charset="0"/>
              </a:rPr>
              <a:t>composition</a:t>
            </a:r>
          </a:p>
        </p:txBody>
      </p:sp>
      <p:sp>
        <p:nvSpPr>
          <p:cNvPr id="27679" name="Line 46">
            <a:extLst>
              <a:ext uri="{FF2B5EF4-FFF2-40B4-BE49-F238E27FC236}">
                <a16:creationId xmlns:a16="http://schemas.microsoft.com/office/drawing/2014/main" id="{C532B5F6-9FCF-40B9-A713-65C67A23501C}"/>
              </a:ext>
            </a:extLst>
          </p:cNvPr>
          <p:cNvSpPr>
            <a:spLocks noChangeShapeType="1"/>
          </p:cNvSpPr>
          <p:nvPr/>
        </p:nvSpPr>
        <p:spPr bwMode="auto">
          <a:xfrm flipH="1">
            <a:off x="5783263" y="5332413"/>
            <a:ext cx="812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80" name="Text Box 47" descr="Large confetti">
            <a:extLst>
              <a:ext uri="{FF2B5EF4-FFF2-40B4-BE49-F238E27FC236}">
                <a16:creationId xmlns:a16="http://schemas.microsoft.com/office/drawing/2014/main" id="{09454D6B-DB50-4CFD-886D-285DEC5EF516}"/>
              </a:ext>
            </a:extLst>
          </p:cNvPr>
          <p:cNvSpPr txBox="1">
            <a:spLocks noChangeArrowheads="1"/>
          </p:cNvSpPr>
          <p:nvPr/>
        </p:nvSpPr>
        <p:spPr bwMode="auto">
          <a:xfrm>
            <a:off x="6453188" y="5053014"/>
            <a:ext cx="836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latin typeface="Times New Roman" panose="02020603050405020304" pitchFamily="18" charset="0"/>
              </a:rPr>
              <a:t>Set Point</a:t>
            </a:r>
          </a:p>
        </p:txBody>
      </p:sp>
      <p:sp>
        <p:nvSpPr>
          <p:cNvPr id="27681" name="Text Box 48" descr="Large confetti">
            <a:extLst>
              <a:ext uri="{FF2B5EF4-FFF2-40B4-BE49-F238E27FC236}">
                <a16:creationId xmlns:a16="http://schemas.microsoft.com/office/drawing/2014/main" id="{127F48D5-EC6A-48D0-B3BF-E8ACFDC648ED}"/>
              </a:ext>
            </a:extLst>
          </p:cNvPr>
          <p:cNvSpPr txBox="1">
            <a:spLocks noChangeArrowheads="1"/>
          </p:cNvSpPr>
          <p:nvPr/>
        </p:nvSpPr>
        <p:spPr bwMode="auto">
          <a:xfrm>
            <a:off x="3325813" y="6281739"/>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latin typeface="Times New Roman" panose="02020603050405020304" pitchFamily="18" charset="0"/>
              </a:rPr>
              <a:t>Water</a:t>
            </a:r>
          </a:p>
        </p:txBody>
      </p:sp>
      <p:sp>
        <p:nvSpPr>
          <p:cNvPr id="27682" name="Oval 49" descr="Large confetti">
            <a:extLst>
              <a:ext uri="{FF2B5EF4-FFF2-40B4-BE49-F238E27FC236}">
                <a16:creationId xmlns:a16="http://schemas.microsoft.com/office/drawing/2014/main" id="{9AC13F9E-7895-4CF7-9AB3-58FE43FC02AC}"/>
              </a:ext>
            </a:extLst>
          </p:cNvPr>
          <p:cNvSpPr>
            <a:spLocks noChangeArrowheads="1"/>
          </p:cNvSpPr>
          <p:nvPr/>
        </p:nvSpPr>
        <p:spPr bwMode="auto">
          <a:xfrm>
            <a:off x="3651250" y="4600576"/>
            <a:ext cx="323850" cy="2952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7683" name="Freeform 50" descr="Large confetti">
            <a:extLst>
              <a:ext uri="{FF2B5EF4-FFF2-40B4-BE49-F238E27FC236}">
                <a16:creationId xmlns:a16="http://schemas.microsoft.com/office/drawing/2014/main" id="{9F3EC2A0-63D3-4A15-9A2B-85BEFF7DB4C8}"/>
              </a:ext>
            </a:extLst>
          </p:cNvPr>
          <p:cNvSpPr>
            <a:spLocks/>
          </p:cNvSpPr>
          <p:nvPr/>
        </p:nvSpPr>
        <p:spPr bwMode="auto">
          <a:xfrm>
            <a:off x="3638550" y="4903789"/>
            <a:ext cx="325438" cy="173037"/>
          </a:xfrm>
          <a:custGeom>
            <a:avLst/>
            <a:gdLst>
              <a:gd name="T0" fmla="*/ 2147483646 w 205"/>
              <a:gd name="T1" fmla="*/ 0 h 109"/>
              <a:gd name="T2" fmla="*/ 0 w 205"/>
              <a:gd name="T3" fmla="*/ 2147483646 h 109"/>
              <a:gd name="T4" fmla="*/ 2147483646 w 205"/>
              <a:gd name="T5" fmla="*/ 2147483646 h 109"/>
              <a:gd name="T6" fmla="*/ 2147483646 w 205"/>
              <a:gd name="T7" fmla="*/ 0 h 109"/>
              <a:gd name="T8" fmla="*/ 0 60000 65536"/>
              <a:gd name="T9" fmla="*/ 0 60000 65536"/>
              <a:gd name="T10" fmla="*/ 0 60000 65536"/>
              <a:gd name="T11" fmla="*/ 0 60000 65536"/>
              <a:gd name="T12" fmla="*/ 0 w 205"/>
              <a:gd name="T13" fmla="*/ 0 h 109"/>
              <a:gd name="T14" fmla="*/ 205 w 205"/>
              <a:gd name="T15" fmla="*/ 109 h 109"/>
            </a:gdLst>
            <a:ahLst/>
            <a:cxnLst>
              <a:cxn ang="T8">
                <a:pos x="T0" y="T1"/>
              </a:cxn>
              <a:cxn ang="T9">
                <a:pos x="T2" y="T3"/>
              </a:cxn>
              <a:cxn ang="T10">
                <a:pos x="T4" y="T5"/>
              </a:cxn>
              <a:cxn ang="T11">
                <a:pos x="T6" y="T7"/>
              </a:cxn>
            </a:cxnLst>
            <a:rect l="T12" t="T13" r="T14" b="T15"/>
            <a:pathLst>
              <a:path w="205" h="109">
                <a:moveTo>
                  <a:pt x="58" y="0"/>
                </a:moveTo>
                <a:lnTo>
                  <a:pt x="0" y="109"/>
                </a:lnTo>
                <a:lnTo>
                  <a:pt x="205" y="109"/>
                </a:lnTo>
                <a:lnTo>
                  <a:pt x="128"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84" name="Freeform 51" descr="Large confetti">
            <a:extLst>
              <a:ext uri="{FF2B5EF4-FFF2-40B4-BE49-F238E27FC236}">
                <a16:creationId xmlns:a16="http://schemas.microsoft.com/office/drawing/2014/main" id="{F21D4CF7-9E4B-4883-BCF9-2104D8E8C98E}"/>
              </a:ext>
            </a:extLst>
          </p:cNvPr>
          <p:cNvSpPr>
            <a:spLocks/>
          </p:cNvSpPr>
          <p:nvPr/>
        </p:nvSpPr>
        <p:spPr bwMode="auto">
          <a:xfrm>
            <a:off x="3843338" y="4600575"/>
            <a:ext cx="315912" cy="649288"/>
          </a:xfrm>
          <a:custGeom>
            <a:avLst/>
            <a:gdLst>
              <a:gd name="T0" fmla="*/ 0 w 339"/>
              <a:gd name="T1" fmla="*/ 0 h 403"/>
              <a:gd name="T2" fmla="*/ 2147483646 w 339"/>
              <a:gd name="T3" fmla="*/ 0 h 403"/>
              <a:gd name="T4" fmla="*/ 2147483646 w 339"/>
              <a:gd name="T5" fmla="*/ 2147483646 h 403"/>
              <a:gd name="T6" fmla="*/ 0 60000 65536"/>
              <a:gd name="T7" fmla="*/ 0 60000 65536"/>
              <a:gd name="T8" fmla="*/ 0 60000 65536"/>
              <a:gd name="T9" fmla="*/ 0 w 339"/>
              <a:gd name="T10" fmla="*/ 0 h 403"/>
              <a:gd name="T11" fmla="*/ 339 w 339"/>
              <a:gd name="T12" fmla="*/ 403 h 403"/>
            </a:gdLst>
            <a:ahLst/>
            <a:cxnLst>
              <a:cxn ang="T6">
                <a:pos x="T0" y="T1"/>
              </a:cxn>
              <a:cxn ang="T7">
                <a:pos x="T2" y="T3"/>
              </a:cxn>
              <a:cxn ang="T8">
                <a:pos x="T4" y="T5"/>
              </a:cxn>
            </a:cxnLst>
            <a:rect l="T9" t="T10" r="T11" b="T12"/>
            <a:pathLst>
              <a:path w="339" h="403">
                <a:moveTo>
                  <a:pt x="0" y="0"/>
                </a:moveTo>
                <a:lnTo>
                  <a:pt x="339" y="0"/>
                </a:lnTo>
                <a:lnTo>
                  <a:pt x="339" y="403"/>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85" name="AutoShape 52" descr="Large confetti">
            <a:extLst>
              <a:ext uri="{FF2B5EF4-FFF2-40B4-BE49-F238E27FC236}">
                <a16:creationId xmlns:a16="http://schemas.microsoft.com/office/drawing/2014/main" id="{DB94809D-59F2-4B36-AF80-7E94C5C2EB3D}"/>
              </a:ext>
            </a:extLst>
          </p:cNvPr>
          <p:cNvSpPr>
            <a:spLocks noChangeArrowheads="1"/>
          </p:cNvSpPr>
          <p:nvPr/>
        </p:nvSpPr>
        <p:spPr bwMode="auto">
          <a:xfrm>
            <a:off x="4027489" y="5492750"/>
            <a:ext cx="244475" cy="23495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7686" name="AutoShape 53" descr="Large confetti">
            <a:extLst>
              <a:ext uri="{FF2B5EF4-FFF2-40B4-BE49-F238E27FC236}">
                <a16:creationId xmlns:a16="http://schemas.microsoft.com/office/drawing/2014/main" id="{EB941BF1-FBA9-42BE-903B-4752DF7F890A}"/>
              </a:ext>
            </a:extLst>
          </p:cNvPr>
          <p:cNvSpPr>
            <a:spLocks noChangeArrowheads="1"/>
          </p:cNvSpPr>
          <p:nvPr/>
        </p:nvSpPr>
        <p:spPr bwMode="auto">
          <a:xfrm flipH="1" flipV="1">
            <a:off x="4037014" y="5248275"/>
            <a:ext cx="244475" cy="23495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7687" name="Line 54">
            <a:extLst>
              <a:ext uri="{FF2B5EF4-FFF2-40B4-BE49-F238E27FC236}">
                <a16:creationId xmlns:a16="http://schemas.microsoft.com/office/drawing/2014/main" id="{D47A66B7-547E-45D2-8196-CA2056EEF94E}"/>
              </a:ext>
            </a:extLst>
          </p:cNvPr>
          <p:cNvSpPr>
            <a:spLocks noChangeShapeType="1"/>
          </p:cNvSpPr>
          <p:nvPr/>
        </p:nvSpPr>
        <p:spPr bwMode="auto">
          <a:xfrm>
            <a:off x="4170363" y="5494338"/>
            <a:ext cx="171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88" name="Freeform 56" descr="Large confetti">
            <a:extLst>
              <a:ext uri="{FF2B5EF4-FFF2-40B4-BE49-F238E27FC236}">
                <a16:creationId xmlns:a16="http://schemas.microsoft.com/office/drawing/2014/main" id="{03F150C7-8707-4A8B-AEF9-54DC1395F4EA}"/>
              </a:ext>
            </a:extLst>
          </p:cNvPr>
          <p:cNvSpPr>
            <a:spLocks/>
          </p:cNvSpPr>
          <p:nvPr/>
        </p:nvSpPr>
        <p:spPr bwMode="auto">
          <a:xfrm>
            <a:off x="4330700" y="5394325"/>
            <a:ext cx="128588" cy="192088"/>
          </a:xfrm>
          <a:custGeom>
            <a:avLst/>
            <a:gdLst>
              <a:gd name="T0" fmla="*/ 0 w 83"/>
              <a:gd name="T1" fmla="*/ 0 h 121"/>
              <a:gd name="T2" fmla="*/ 0 w 83"/>
              <a:gd name="T3" fmla="*/ 2147483646 h 121"/>
              <a:gd name="T4" fmla="*/ 2147483646 w 83"/>
              <a:gd name="T5" fmla="*/ 2147483646 h 121"/>
              <a:gd name="T6" fmla="*/ 2147483646 w 83"/>
              <a:gd name="T7" fmla="*/ 2147483646 h 121"/>
              <a:gd name="T8" fmla="*/ 2147483646 w 83"/>
              <a:gd name="T9" fmla="*/ 2147483646 h 121"/>
              <a:gd name="T10" fmla="*/ 0 w 83"/>
              <a:gd name="T11" fmla="*/ 0 h 121"/>
              <a:gd name="T12" fmla="*/ 0 60000 65536"/>
              <a:gd name="T13" fmla="*/ 0 60000 65536"/>
              <a:gd name="T14" fmla="*/ 0 60000 65536"/>
              <a:gd name="T15" fmla="*/ 0 60000 65536"/>
              <a:gd name="T16" fmla="*/ 0 60000 65536"/>
              <a:gd name="T17" fmla="*/ 0 60000 65536"/>
              <a:gd name="T18" fmla="*/ 0 w 83"/>
              <a:gd name="T19" fmla="*/ 0 h 121"/>
              <a:gd name="T20" fmla="*/ 83 w 83"/>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83" h="121">
                <a:moveTo>
                  <a:pt x="0" y="0"/>
                </a:moveTo>
                <a:lnTo>
                  <a:pt x="0" y="121"/>
                </a:lnTo>
                <a:lnTo>
                  <a:pt x="70" y="89"/>
                </a:lnTo>
                <a:lnTo>
                  <a:pt x="83" y="38"/>
                </a:lnTo>
                <a:lnTo>
                  <a:pt x="51" y="6"/>
                </a:lnTo>
                <a:lnTo>
                  <a:pt x="0"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89" name="Line 57">
            <a:extLst>
              <a:ext uri="{FF2B5EF4-FFF2-40B4-BE49-F238E27FC236}">
                <a16:creationId xmlns:a16="http://schemas.microsoft.com/office/drawing/2014/main" id="{78442B67-01D8-41EA-B4E3-DBBC4D0B7F26}"/>
              </a:ext>
            </a:extLst>
          </p:cNvPr>
          <p:cNvSpPr>
            <a:spLocks noChangeShapeType="1"/>
          </p:cNvSpPr>
          <p:nvPr/>
        </p:nvSpPr>
        <p:spPr bwMode="auto">
          <a:xfrm flipH="1" flipV="1">
            <a:off x="4464051" y="5473700"/>
            <a:ext cx="498475" cy="1588"/>
          </a:xfrm>
          <a:prstGeom prst="line">
            <a:avLst/>
          </a:prstGeom>
          <a:noFill/>
          <a:ln w="2222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90" name="Freeform 58" descr="Large confetti">
            <a:extLst>
              <a:ext uri="{FF2B5EF4-FFF2-40B4-BE49-F238E27FC236}">
                <a16:creationId xmlns:a16="http://schemas.microsoft.com/office/drawing/2014/main" id="{4B8137D6-9AE1-45EB-9945-C35FEB998F4C}"/>
              </a:ext>
            </a:extLst>
          </p:cNvPr>
          <p:cNvSpPr>
            <a:spLocks/>
          </p:cNvSpPr>
          <p:nvPr/>
        </p:nvSpPr>
        <p:spPr bwMode="auto">
          <a:xfrm>
            <a:off x="4149725" y="5737225"/>
            <a:ext cx="609600" cy="692150"/>
          </a:xfrm>
          <a:custGeom>
            <a:avLst/>
            <a:gdLst>
              <a:gd name="T0" fmla="*/ 0 w 384"/>
              <a:gd name="T1" fmla="*/ 0 h 436"/>
              <a:gd name="T2" fmla="*/ 0 w 384"/>
              <a:gd name="T3" fmla="*/ 2147483646 h 436"/>
              <a:gd name="T4" fmla="*/ 2147483646 w 384"/>
              <a:gd name="T5" fmla="*/ 2147483646 h 436"/>
              <a:gd name="T6" fmla="*/ 2147483646 w 384"/>
              <a:gd name="T7" fmla="*/ 2147483646 h 436"/>
              <a:gd name="T8" fmla="*/ 0 60000 65536"/>
              <a:gd name="T9" fmla="*/ 0 60000 65536"/>
              <a:gd name="T10" fmla="*/ 0 60000 65536"/>
              <a:gd name="T11" fmla="*/ 0 60000 65536"/>
              <a:gd name="T12" fmla="*/ 0 w 384"/>
              <a:gd name="T13" fmla="*/ 0 h 436"/>
              <a:gd name="T14" fmla="*/ 384 w 384"/>
              <a:gd name="T15" fmla="*/ 436 h 436"/>
            </a:gdLst>
            <a:ahLst/>
            <a:cxnLst>
              <a:cxn ang="T8">
                <a:pos x="T0" y="T1"/>
              </a:cxn>
              <a:cxn ang="T9">
                <a:pos x="T2" y="T3"/>
              </a:cxn>
              <a:cxn ang="T10">
                <a:pos x="T4" y="T5"/>
              </a:cxn>
              <a:cxn ang="T11">
                <a:pos x="T6" y="T7"/>
              </a:cxn>
            </a:cxnLst>
            <a:rect l="T12" t="T13" r="T14" b="T15"/>
            <a:pathLst>
              <a:path w="384" h="436">
                <a:moveTo>
                  <a:pt x="0" y="0"/>
                </a:moveTo>
                <a:lnTo>
                  <a:pt x="0" y="231"/>
                </a:lnTo>
                <a:lnTo>
                  <a:pt x="384" y="231"/>
                </a:lnTo>
                <a:lnTo>
                  <a:pt x="384" y="43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91" name="Line 59">
            <a:extLst>
              <a:ext uri="{FF2B5EF4-FFF2-40B4-BE49-F238E27FC236}">
                <a16:creationId xmlns:a16="http://schemas.microsoft.com/office/drawing/2014/main" id="{F9B5401E-1299-4221-8957-7EFE80F8DB32}"/>
              </a:ext>
            </a:extLst>
          </p:cNvPr>
          <p:cNvSpPr>
            <a:spLocks noChangeShapeType="1"/>
          </p:cNvSpPr>
          <p:nvPr/>
        </p:nvSpPr>
        <p:spPr bwMode="auto">
          <a:xfrm flipV="1">
            <a:off x="3508376" y="4743450"/>
            <a:ext cx="334963"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7692" name="Text Box 60" descr="Large confetti">
            <a:extLst>
              <a:ext uri="{FF2B5EF4-FFF2-40B4-BE49-F238E27FC236}">
                <a16:creationId xmlns:a16="http://schemas.microsoft.com/office/drawing/2014/main" id="{C1C4986B-EE32-485F-998F-9FC872F03BE4}"/>
              </a:ext>
            </a:extLst>
          </p:cNvPr>
          <p:cNvSpPr txBox="1">
            <a:spLocks noChangeArrowheads="1"/>
          </p:cNvSpPr>
          <p:nvPr/>
        </p:nvSpPr>
        <p:spPr bwMode="auto">
          <a:xfrm>
            <a:off x="3194051" y="4311651"/>
            <a:ext cx="22590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400">
                <a:latin typeface="Times New Roman" panose="02020603050405020304" pitchFamily="18" charset="0"/>
              </a:rPr>
              <a:t>Concentrated Sugar Solution</a:t>
            </a:r>
          </a:p>
        </p:txBody>
      </p:sp>
      <p:sp>
        <p:nvSpPr>
          <p:cNvPr id="27693" name="Text Box 62" descr="Large confetti">
            <a:extLst>
              <a:ext uri="{FF2B5EF4-FFF2-40B4-BE49-F238E27FC236}">
                <a16:creationId xmlns:a16="http://schemas.microsoft.com/office/drawing/2014/main" id="{76308B26-B788-469A-9886-DBD063F9A091}"/>
              </a:ext>
            </a:extLst>
          </p:cNvPr>
          <p:cNvSpPr txBox="1">
            <a:spLocks noChangeArrowheads="1"/>
          </p:cNvSpPr>
          <p:nvPr/>
        </p:nvSpPr>
        <p:spPr bwMode="auto">
          <a:xfrm>
            <a:off x="503806" y="373065"/>
            <a:ext cx="6230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u="sng" dirty="0">
                <a:solidFill>
                  <a:srgbClr val="FFFF00"/>
                </a:solidFill>
                <a:latin typeface="Times New Roman" panose="02020603050405020304" pitchFamily="18" charset="0"/>
              </a:rPr>
              <a:t>2. Quality management and automatic control</a:t>
            </a:r>
          </a:p>
        </p:txBody>
      </p:sp>
      <p:sp>
        <p:nvSpPr>
          <p:cNvPr id="2" name="Date Placeholder 1"/>
          <p:cNvSpPr>
            <a:spLocks noGrp="1"/>
          </p:cNvSpPr>
          <p:nvPr>
            <p:ph type="dt" sz="half" idx="10"/>
          </p:nvPr>
        </p:nvSpPr>
        <p:spPr/>
        <p:txBody>
          <a:bodyPr/>
          <a:lstStyle/>
          <a:p>
            <a:pPr>
              <a:defRPr/>
            </a:pPr>
            <a:r>
              <a:rPr lang="en-US" sz="1600" dirty="0"/>
              <a:t>ABE 303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5" name="Footer Placeholder 2">
            <a:extLst>
              <a:ext uri="{FF2B5EF4-FFF2-40B4-BE49-F238E27FC236}">
                <a16:creationId xmlns:a16="http://schemas.microsoft.com/office/drawing/2014/main" id="{42172486-9AA3-443B-A61B-405ED942775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2060"/>
                </a:solidFill>
              </a:rPr>
              <a:t>Introduction</a:t>
            </a:r>
          </a:p>
        </p:txBody>
      </p:sp>
      <p:sp>
        <p:nvSpPr>
          <p:cNvPr id="28676" name="Slide Number Placeholder 3">
            <a:extLst>
              <a:ext uri="{FF2B5EF4-FFF2-40B4-BE49-F238E27FC236}">
                <a16:creationId xmlns:a16="http://schemas.microsoft.com/office/drawing/2014/main" id="{018378AE-8F7E-4ED5-B617-F200AA7DCA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56CACEFE-77A1-44EE-978E-7CFEEFB9BD61}" type="slidenum">
              <a:rPr lang="en-US" altLang="en-US" sz="1600">
                <a:solidFill>
                  <a:srgbClr val="002060"/>
                </a:solidFill>
              </a:rPr>
              <a:pPr>
                <a:spcBef>
                  <a:spcPct val="0"/>
                </a:spcBef>
                <a:buClrTx/>
                <a:buSzTx/>
                <a:buFontTx/>
                <a:buNone/>
              </a:pPr>
              <a:t>13</a:t>
            </a:fld>
            <a:endParaRPr lang="en-US" altLang="en-US" sz="1600" dirty="0">
              <a:solidFill>
                <a:srgbClr val="002060"/>
              </a:solidFill>
            </a:endParaRPr>
          </a:p>
        </p:txBody>
      </p:sp>
      <p:sp>
        <p:nvSpPr>
          <p:cNvPr id="28677" name="Text Box 2" descr="Large confetti">
            <a:extLst>
              <a:ext uri="{FF2B5EF4-FFF2-40B4-BE49-F238E27FC236}">
                <a16:creationId xmlns:a16="http://schemas.microsoft.com/office/drawing/2014/main" id="{8EE1C6CD-D135-4FFE-B355-58E773061195}"/>
              </a:ext>
            </a:extLst>
          </p:cNvPr>
          <p:cNvSpPr txBox="1">
            <a:spLocks noChangeArrowheads="1"/>
          </p:cNvSpPr>
          <p:nvPr/>
        </p:nvSpPr>
        <p:spPr bwMode="auto">
          <a:xfrm>
            <a:off x="609600" y="405469"/>
            <a:ext cx="9793065" cy="523220"/>
          </a:xfrm>
          <a:prstGeom prst="rect">
            <a:avLst/>
          </a:prstGeom>
          <a:noFill/>
          <a:ln w="9525">
            <a:noFill/>
            <a:miter lim="800000"/>
            <a:headEnd/>
            <a:tailEnd/>
          </a:ln>
        </p:spPr>
        <p:txBody>
          <a:bodyPr wrap="none">
            <a:spAutoFit/>
          </a:bodyPr>
          <a:lstStyle/>
          <a:p>
            <a:pPr eaLnBrk="1" hangingPunct="1">
              <a:defRPr/>
            </a:pPr>
            <a:r>
              <a:rPr lang="en-US" sz="2800" b="1" u="sng" dirty="0">
                <a:solidFill>
                  <a:schemeClr val="bg1">
                    <a:lumMod val="75000"/>
                  </a:schemeClr>
                </a:solidFill>
                <a:latin typeface="+mn-lt"/>
              </a:rPr>
              <a:t>3. Instrumental Measurement of Organoleptic Properties</a:t>
            </a:r>
          </a:p>
        </p:txBody>
      </p:sp>
      <p:sp>
        <p:nvSpPr>
          <p:cNvPr id="28678" name="Oval 3" descr="Large confetti">
            <a:extLst>
              <a:ext uri="{FF2B5EF4-FFF2-40B4-BE49-F238E27FC236}">
                <a16:creationId xmlns:a16="http://schemas.microsoft.com/office/drawing/2014/main" id="{97A17DBA-FDD8-4CA9-9D96-02E28FCE8838}"/>
              </a:ext>
            </a:extLst>
          </p:cNvPr>
          <p:cNvSpPr>
            <a:spLocks noChangeArrowheads="1"/>
          </p:cNvSpPr>
          <p:nvPr/>
        </p:nvSpPr>
        <p:spPr bwMode="auto">
          <a:xfrm>
            <a:off x="3454400" y="1665289"/>
            <a:ext cx="1803400" cy="1738312"/>
          </a:xfrm>
          <a:prstGeom prst="ellipse">
            <a:avLst/>
          </a:prstGeom>
          <a:noFill/>
          <a:ln w="19050">
            <a:solidFill>
              <a:schemeClr val="bg1">
                <a:lumMod val="60000"/>
                <a:lumOff val="40000"/>
              </a:schemeClr>
            </a:solidFill>
            <a:round/>
            <a:headEnd/>
            <a:tailEnd/>
          </a:ln>
        </p:spPr>
        <p:txBody>
          <a:bodyPr wrap="none" anchor="ctr"/>
          <a:lstStyle/>
          <a:p>
            <a:pPr>
              <a:defRPr/>
            </a:pPr>
            <a:endParaRPr lang="en-US">
              <a:latin typeface="Arial" charset="0"/>
            </a:endParaRPr>
          </a:p>
        </p:txBody>
      </p:sp>
      <p:sp>
        <p:nvSpPr>
          <p:cNvPr id="28679" name="Text Box 4" descr="Large confetti">
            <a:extLst>
              <a:ext uri="{FF2B5EF4-FFF2-40B4-BE49-F238E27FC236}">
                <a16:creationId xmlns:a16="http://schemas.microsoft.com/office/drawing/2014/main" id="{C4CF88E7-75C9-4431-867E-A2967D0D07FF}"/>
              </a:ext>
            </a:extLst>
          </p:cNvPr>
          <p:cNvSpPr txBox="1">
            <a:spLocks noChangeArrowheads="1"/>
          </p:cNvSpPr>
          <p:nvPr/>
        </p:nvSpPr>
        <p:spPr bwMode="auto">
          <a:xfrm>
            <a:off x="3712924" y="1962133"/>
            <a:ext cx="1454309" cy="923330"/>
          </a:xfrm>
          <a:prstGeom prst="rect">
            <a:avLst/>
          </a:prstGeom>
          <a:noFill/>
          <a:ln w="9525">
            <a:noFill/>
            <a:miter lim="800000"/>
            <a:headEnd/>
            <a:tailEnd/>
          </a:ln>
        </p:spPr>
        <p:txBody>
          <a:bodyPr wrap="none">
            <a:spAutoFit/>
          </a:bodyPr>
          <a:lstStyle/>
          <a:p>
            <a:pPr eaLnBrk="1" hangingPunct="1">
              <a:defRPr/>
            </a:pPr>
            <a:r>
              <a:rPr lang="en-US" dirty="0">
                <a:solidFill>
                  <a:schemeClr val="bg1">
                    <a:lumMod val="75000"/>
                  </a:schemeClr>
                </a:solidFill>
                <a:latin typeface="+mn-lt"/>
              </a:rPr>
              <a:t>Sensory </a:t>
            </a:r>
          </a:p>
          <a:p>
            <a:pPr eaLnBrk="1" hangingPunct="1">
              <a:defRPr/>
            </a:pPr>
            <a:r>
              <a:rPr lang="en-US" dirty="0">
                <a:solidFill>
                  <a:schemeClr val="bg1">
                    <a:lumMod val="75000"/>
                  </a:schemeClr>
                </a:solidFill>
                <a:latin typeface="+mn-lt"/>
              </a:rPr>
              <a:t>Test (trained</a:t>
            </a:r>
          </a:p>
          <a:p>
            <a:pPr eaLnBrk="1" hangingPunct="1">
              <a:defRPr/>
            </a:pPr>
            <a:r>
              <a:rPr lang="en-US" dirty="0">
                <a:solidFill>
                  <a:schemeClr val="bg1">
                    <a:lumMod val="75000"/>
                  </a:schemeClr>
                </a:solidFill>
                <a:latin typeface="+mn-lt"/>
              </a:rPr>
              <a:t>Panel)</a:t>
            </a:r>
          </a:p>
        </p:txBody>
      </p:sp>
      <p:sp>
        <p:nvSpPr>
          <p:cNvPr id="28680" name="Oval 6" descr="Large confetti">
            <a:extLst>
              <a:ext uri="{FF2B5EF4-FFF2-40B4-BE49-F238E27FC236}">
                <a16:creationId xmlns:a16="http://schemas.microsoft.com/office/drawing/2014/main" id="{6A6706D7-0414-4B98-BD49-18B981529410}"/>
              </a:ext>
            </a:extLst>
          </p:cNvPr>
          <p:cNvSpPr>
            <a:spLocks noChangeArrowheads="1"/>
          </p:cNvSpPr>
          <p:nvPr/>
        </p:nvSpPr>
        <p:spPr bwMode="auto">
          <a:xfrm>
            <a:off x="6457950" y="1562241"/>
            <a:ext cx="2009216" cy="1717988"/>
          </a:xfrm>
          <a:prstGeom prst="ellipse">
            <a:avLst/>
          </a:prstGeom>
          <a:noFill/>
          <a:ln w="19050">
            <a:solidFill>
              <a:schemeClr val="bg1">
                <a:lumMod val="75000"/>
              </a:schemeClr>
            </a:solidFill>
            <a:round/>
            <a:headEnd/>
            <a:tailEnd/>
          </a:ln>
        </p:spPr>
        <p:txBody>
          <a:bodyPr wrap="none" anchor="ctr"/>
          <a:lstStyle/>
          <a:p>
            <a:pPr>
              <a:defRPr/>
            </a:pPr>
            <a:endParaRPr lang="en-US">
              <a:latin typeface="Arial" charset="0"/>
            </a:endParaRPr>
          </a:p>
        </p:txBody>
      </p:sp>
      <p:sp>
        <p:nvSpPr>
          <p:cNvPr id="28681" name="Text Box 7" descr="Large confetti">
            <a:extLst>
              <a:ext uri="{FF2B5EF4-FFF2-40B4-BE49-F238E27FC236}">
                <a16:creationId xmlns:a16="http://schemas.microsoft.com/office/drawing/2014/main" id="{C5EADDB6-968E-4191-8CB5-C82A01C8AB2F}"/>
              </a:ext>
            </a:extLst>
          </p:cNvPr>
          <p:cNvSpPr txBox="1">
            <a:spLocks noChangeArrowheads="1"/>
          </p:cNvSpPr>
          <p:nvPr/>
        </p:nvSpPr>
        <p:spPr bwMode="auto">
          <a:xfrm>
            <a:off x="6588125" y="2062163"/>
            <a:ext cx="1879041" cy="707886"/>
          </a:xfrm>
          <a:prstGeom prst="rect">
            <a:avLst/>
          </a:prstGeom>
          <a:noFill/>
          <a:ln w="9525">
            <a:noFill/>
            <a:miter lim="800000"/>
            <a:headEnd/>
            <a:tailEnd/>
          </a:ln>
        </p:spPr>
        <p:txBody>
          <a:bodyPr wrap="none">
            <a:spAutoFit/>
          </a:bodyPr>
          <a:lstStyle/>
          <a:p>
            <a:pPr eaLnBrk="1" hangingPunct="1">
              <a:defRPr/>
            </a:pPr>
            <a:r>
              <a:rPr lang="en-US" sz="2000" dirty="0">
                <a:solidFill>
                  <a:schemeClr val="bg1">
                    <a:lumMod val="75000"/>
                  </a:schemeClr>
                </a:solidFill>
                <a:latin typeface="+mn-lt"/>
              </a:rPr>
              <a:t>Instrumental</a:t>
            </a:r>
          </a:p>
          <a:p>
            <a:pPr eaLnBrk="1" hangingPunct="1">
              <a:defRPr/>
            </a:pPr>
            <a:r>
              <a:rPr lang="en-US" sz="2000" dirty="0">
                <a:solidFill>
                  <a:schemeClr val="bg1">
                    <a:lumMod val="75000"/>
                  </a:schemeClr>
                </a:solidFill>
                <a:latin typeface="+mn-lt"/>
              </a:rPr>
              <a:t>Measurements</a:t>
            </a:r>
          </a:p>
        </p:txBody>
      </p:sp>
      <p:sp>
        <p:nvSpPr>
          <p:cNvPr id="28682" name="Text Box 8" descr="Large confetti">
            <a:extLst>
              <a:ext uri="{FF2B5EF4-FFF2-40B4-BE49-F238E27FC236}">
                <a16:creationId xmlns:a16="http://schemas.microsoft.com/office/drawing/2014/main" id="{0E974ECE-4914-4D5D-9016-CC4C36B146A4}"/>
              </a:ext>
            </a:extLst>
          </p:cNvPr>
          <p:cNvSpPr txBox="1">
            <a:spLocks noChangeArrowheads="1"/>
          </p:cNvSpPr>
          <p:nvPr/>
        </p:nvSpPr>
        <p:spPr bwMode="auto">
          <a:xfrm>
            <a:off x="3541486" y="3640296"/>
            <a:ext cx="1384300" cy="1477328"/>
          </a:xfrm>
          <a:prstGeom prst="rect">
            <a:avLst/>
          </a:prstGeom>
          <a:noFill/>
          <a:ln w="12700">
            <a:solidFill>
              <a:srgbClr val="000000"/>
            </a:solidFill>
            <a:miter lim="800000"/>
            <a:headEnd/>
            <a:tailEnd/>
          </a:ln>
        </p:spPr>
        <p:txBody>
          <a:bodyPr wrap="square">
            <a:spAutoFit/>
          </a:bodyPr>
          <a:lstStyle/>
          <a:p>
            <a:pPr eaLnBrk="1" hangingPunct="1">
              <a:buFont typeface="Arial" pitchFamily="34" charset="0"/>
              <a:buChar char="•"/>
              <a:defRPr/>
            </a:pPr>
            <a:r>
              <a:rPr lang="en-US" dirty="0">
                <a:solidFill>
                  <a:schemeClr val="bg1">
                    <a:lumMod val="75000"/>
                  </a:schemeClr>
                </a:solidFill>
                <a:latin typeface="+mn-lt"/>
              </a:rPr>
              <a:t>Texture</a:t>
            </a:r>
          </a:p>
          <a:p>
            <a:pPr eaLnBrk="1" hangingPunct="1">
              <a:buFontTx/>
              <a:buChar char="•"/>
              <a:defRPr/>
            </a:pPr>
            <a:r>
              <a:rPr lang="en-US" dirty="0">
                <a:solidFill>
                  <a:schemeClr val="bg1">
                    <a:lumMod val="75000"/>
                  </a:schemeClr>
                </a:solidFill>
                <a:latin typeface="+mn-lt"/>
              </a:rPr>
              <a:t> Flavor</a:t>
            </a:r>
          </a:p>
          <a:p>
            <a:pPr eaLnBrk="1" hangingPunct="1">
              <a:buFontTx/>
              <a:buChar char="•"/>
              <a:defRPr/>
            </a:pPr>
            <a:r>
              <a:rPr lang="en-US" dirty="0">
                <a:solidFill>
                  <a:schemeClr val="bg1">
                    <a:lumMod val="75000"/>
                  </a:schemeClr>
                </a:solidFill>
                <a:latin typeface="+mn-lt"/>
              </a:rPr>
              <a:t> Smell</a:t>
            </a:r>
          </a:p>
          <a:p>
            <a:pPr eaLnBrk="1" hangingPunct="1">
              <a:buFontTx/>
              <a:buChar char="•"/>
              <a:defRPr/>
            </a:pPr>
            <a:r>
              <a:rPr lang="en-US" dirty="0">
                <a:solidFill>
                  <a:schemeClr val="bg1">
                    <a:lumMod val="75000"/>
                  </a:schemeClr>
                </a:solidFill>
                <a:latin typeface="+mn-lt"/>
              </a:rPr>
              <a:t> Aroma</a:t>
            </a:r>
          </a:p>
          <a:p>
            <a:pPr eaLnBrk="1" hangingPunct="1">
              <a:buFontTx/>
              <a:buChar char="•"/>
              <a:defRPr/>
            </a:pPr>
            <a:r>
              <a:rPr lang="en-US" dirty="0">
                <a:solidFill>
                  <a:schemeClr val="bg1">
                    <a:lumMod val="75000"/>
                  </a:schemeClr>
                </a:solidFill>
                <a:latin typeface="+mn-lt"/>
              </a:rPr>
              <a:t> Color</a:t>
            </a:r>
            <a:endParaRPr lang="en-US" dirty="0">
              <a:latin typeface="+mn-lt"/>
            </a:endParaRPr>
          </a:p>
        </p:txBody>
      </p:sp>
      <p:sp>
        <p:nvSpPr>
          <p:cNvPr id="28683" name="AutoShape 9" descr="Large confetti">
            <a:extLst>
              <a:ext uri="{FF2B5EF4-FFF2-40B4-BE49-F238E27FC236}">
                <a16:creationId xmlns:a16="http://schemas.microsoft.com/office/drawing/2014/main" id="{2C4D50E7-FE96-47C9-8D58-3FC16C4C2FDD}"/>
              </a:ext>
            </a:extLst>
          </p:cNvPr>
          <p:cNvSpPr>
            <a:spLocks noChangeArrowheads="1"/>
          </p:cNvSpPr>
          <p:nvPr/>
        </p:nvSpPr>
        <p:spPr bwMode="auto">
          <a:xfrm>
            <a:off x="5330825" y="1847850"/>
            <a:ext cx="1163638" cy="306388"/>
          </a:xfrm>
          <a:prstGeom prst="curvedDownArrow">
            <a:avLst>
              <a:gd name="adj1" fmla="val 75958"/>
              <a:gd name="adj2" fmla="val 151917"/>
              <a:gd name="adj3" fmla="val 33333"/>
            </a:avLst>
          </a:prstGeom>
          <a:solidFill>
            <a:srgbClr val="FF0000"/>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8684" name="AutoShape 10" descr="Large confetti">
            <a:extLst>
              <a:ext uri="{FF2B5EF4-FFF2-40B4-BE49-F238E27FC236}">
                <a16:creationId xmlns:a16="http://schemas.microsoft.com/office/drawing/2014/main" id="{CBB7FEB8-BBFF-4473-98CB-498F344A47F3}"/>
              </a:ext>
            </a:extLst>
          </p:cNvPr>
          <p:cNvSpPr>
            <a:spLocks noChangeArrowheads="1"/>
          </p:cNvSpPr>
          <p:nvPr/>
        </p:nvSpPr>
        <p:spPr bwMode="auto">
          <a:xfrm rot="5550978">
            <a:off x="5534026" y="2092326"/>
            <a:ext cx="519113" cy="1096963"/>
          </a:xfrm>
          <a:prstGeom prst="curvedLeftArrow">
            <a:avLst>
              <a:gd name="adj1" fmla="val 42263"/>
              <a:gd name="adj2" fmla="val 84526"/>
              <a:gd name="adj3" fmla="val 33333"/>
            </a:avLst>
          </a:prstGeom>
          <a:solidFill>
            <a:srgbClr val="FF0000"/>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8685" name="Text Box 11" descr="Large confetti">
            <a:extLst>
              <a:ext uri="{FF2B5EF4-FFF2-40B4-BE49-F238E27FC236}">
                <a16:creationId xmlns:a16="http://schemas.microsoft.com/office/drawing/2014/main" id="{7F296BB7-DCE7-44F6-BE41-541BED3929AC}"/>
              </a:ext>
            </a:extLst>
          </p:cNvPr>
          <p:cNvSpPr txBox="1">
            <a:spLocks noChangeArrowheads="1"/>
          </p:cNvSpPr>
          <p:nvPr/>
        </p:nvSpPr>
        <p:spPr bwMode="auto">
          <a:xfrm>
            <a:off x="5127626" y="4040188"/>
            <a:ext cx="1951175" cy="400110"/>
          </a:xfrm>
          <a:prstGeom prst="rect">
            <a:avLst/>
          </a:prstGeom>
          <a:noFill/>
          <a:ln w="9525">
            <a:noFill/>
            <a:miter lim="800000"/>
            <a:headEnd/>
            <a:tailEnd/>
          </a:ln>
        </p:spPr>
        <p:txBody>
          <a:bodyPr wrap="none">
            <a:spAutoFit/>
          </a:bodyPr>
          <a:lstStyle/>
          <a:p>
            <a:pPr eaLnBrk="1" hangingPunct="1">
              <a:defRPr/>
            </a:pPr>
            <a:r>
              <a:rPr lang="en-US" sz="2000" b="1" dirty="0">
                <a:solidFill>
                  <a:schemeClr val="bg1">
                    <a:lumMod val="75000"/>
                  </a:schemeClr>
                </a:solidFill>
                <a:latin typeface="+mn-lt"/>
              </a:rPr>
              <a:t>Relationship ?</a:t>
            </a:r>
          </a:p>
        </p:txBody>
      </p:sp>
      <p:sp>
        <p:nvSpPr>
          <p:cNvPr id="28686" name="Text Box 12" descr="Large confetti">
            <a:extLst>
              <a:ext uri="{FF2B5EF4-FFF2-40B4-BE49-F238E27FC236}">
                <a16:creationId xmlns:a16="http://schemas.microsoft.com/office/drawing/2014/main" id="{EBADA782-DC35-4E64-924A-87D1DC3CFD17}"/>
              </a:ext>
            </a:extLst>
          </p:cNvPr>
          <p:cNvSpPr txBox="1">
            <a:spLocks noChangeArrowheads="1"/>
          </p:cNvSpPr>
          <p:nvPr/>
        </p:nvSpPr>
        <p:spPr bwMode="auto">
          <a:xfrm>
            <a:off x="7302424" y="3628409"/>
            <a:ext cx="2329484" cy="1477328"/>
          </a:xfrm>
          <a:prstGeom prst="rect">
            <a:avLst/>
          </a:prstGeom>
          <a:noFill/>
          <a:ln w="12700">
            <a:solidFill>
              <a:srgbClr val="000000"/>
            </a:solidFill>
            <a:miter lim="800000"/>
            <a:headEnd/>
            <a:tailEnd/>
          </a:ln>
        </p:spPr>
        <p:txBody>
          <a:bodyPr wrap="none">
            <a:spAutoFit/>
          </a:bodyPr>
          <a:lstStyle/>
          <a:p>
            <a:pPr>
              <a:buFontTx/>
              <a:buChar char="•"/>
              <a:defRPr/>
            </a:pPr>
            <a:r>
              <a:rPr lang="en-US" dirty="0">
                <a:solidFill>
                  <a:schemeClr val="bg1">
                    <a:lumMod val="75000"/>
                  </a:schemeClr>
                </a:solidFill>
                <a:latin typeface="Times New Roman" pitchFamily="18" charset="0"/>
              </a:rPr>
              <a:t> </a:t>
            </a:r>
            <a:r>
              <a:rPr lang="en-US" dirty="0">
                <a:solidFill>
                  <a:schemeClr val="bg1">
                    <a:lumMod val="75000"/>
                  </a:schemeClr>
                </a:solidFill>
                <a:latin typeface="+mn-lt"/>
              </a:rPr>
              <a:t>Gel Strength</a:t>
            </a:r>
          </a:p>
          <a:p>
            <a:pPr>
              <a:buFontTx/>
              <a:buChar char="•"/>
              <a:defRPr/>
            </a:pPr>
            <a:r>
              <a:rPr lang="en-US" dirty="0">
                <a:solidFill>
                  <a:schemeClr val="bg1">
                    <a:lumMod val="75000"/>
                  </a:schemeClr>
                </a:solidFill>
                <a:latin typeface="+mn-lt"/>
              </a:rPr>
              <a:t> Viscosity </a:t>
            </a:r>
          </a:p>
          <a:p>
            <a:pPr>
              <a:buFontTx/>
              <a:buChar char="•"/>
              <a:defRPr/>
            </a:pPr>
            <a:r>
              <a:rPr lang="en-US" dirty="0">
                <a:solidFill>
                  <a:schemeClr val="bg1">
                    <a:lumMod val="75000"/>
                  </a:schemeClr>
                </a:solidFill>
                <a:latin typeface="+mn-lt"/>
              </a:rPr>
              <a:t> Texture</a:t>
            </a:r>
          </a:p>
          <a:p>
            <a:pPr>
              <a:buFontTx/>
              <a:buChar char="•"/>
              <a:defRPr/>
            </a:pPr>
            <a:r>
              <a:rPr lang="en-US" dirty="0">
                <a:solidFill>
                  <a:schemeClr val="bg1">
                    <a:lumMod val="75000"/>
                  </a:schemeClr>
                </a:solidFill>
                <a:latin typeface="+mn-lt"/>
              </a:rPr>
              <a:t> Flavor (Use of  GC)</a:t>
            </a:r>
          </a:p>
          <a:p>
            <a:pPr>
              <a:buFontTx/>
              <a:buChar char="•"/>
              <a:defRPr/>
            </a:pPr>
            <a:r>
              <a:rPr lang="en-US" dirty="0">
                <a:solidFill>
                  <a:schemeClr val="bg1">
                    <a:lumMod val="75000"/>
                  </a:schemeClr>
                </a:solidFill>
                <a:latin typeface="+mn-lt"/>
              </a:rPr>
              <a:t> Color</a:t>
            </a:r>
          </a:p>
        </p:txBody>
      </p:sp>
      <p:sp>
        <p:nvSpPr>
          <p:cNvPr id="28687" name="Text Box 13" descr="Large confetti">
            <a:extLst>
              <a:ext uri="{FF2B5EF4-FFF2-40B4-BE49-F238E27FC236}">
                <a16:creationId xmlns:a16="http://schemas.microsoft.com/office/drawing/2014/main" id="{21FF941C-4D17-4596-9B0C-D18899FE6115}"/>
              </a:ext>
            </a:extLst>
          </p:cNvPr>
          <p:cNvSpPr txBox="1">
            <a:spLocks noChangeArrowheads="1"/>
          </p:cNvSpPr>
          <p:nvPr/>
        </p:nvSpPr>
        <p:spPr bwMode="auto">
          <a:xfrm>
            <a:off x="3189289" y="6364289"/>
            <a:ext cx="2865437" cy="369887"/>
          </a:xfrm>
          <a:prstGeom prst="rect">
            <a:avLst/>
          </a:prstGeom>
          <a:noFill/>
          <a:ln w="9525">
            <a:noFill/>
            <a:miter lim="800000"/>
            <a:headEnd/>
            <a:tailEnd/>
          </a:ln>
        </p:spPr>
        <p:txBody>
          <a:bodyPr wrap="none">
            <a:spAutoFit/>
          </a:bodyPr>
          <a:lstStyle/>
          <a:p>
            <a:pPr>
              <a:defRPr/>
            </a:pPr>
            <a:r>
              <a:rPr lang="en-US" dirty="0">
                <a:solidFill>
                  <a:schemeClr val="bg1">
                    <a:lumMod val="75000"/>
                  </a:schemeClr>
                </a:solidFill>
                <a:latin typeface="Arial" charset="0"/>
              </a:rPr>
              <a:t>GC: Gas Chromatography</a:t>
            </a:r>
          </a:p>
        </p:txBody>
      </p:sp>
      <p:sp>
        <p:nvSpPr>
          <p:cNvPr id="2" name="Date Placeholder 1"/>
          <p:cNvSpPr>
            <a:spLocks noGrp="1"/>
          </p:cNvSpPr>
          <p:nvPr>
            <p:ph type="dt" sz="half" idx="10"/>
          </p:nvPr>
        </p:nvSpPr>
        <p:spPr/>
        <p:txBody>
          <a:bodyPr/>
          <a:lstStyle/>
          <a:p>
            <a:pPr>
              <a:defRPr/>
            </a:pPr>
            <a:r>
              <a:rPr lang="en-US" sz="1600" dirty="0">
                <a:solidFill>
                  <a:srgbClr val="000000"/>
                </a:solidFill>
              </a:rPr>
              <a:t>ABE 303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9699" name="Footer Placeholder 2">
            <a:extLst>
              <a:ext uri="{FF2B5EF4-FFF2-40B4-BE49-F238E27FC236}">
                <a16:creationId xmlns:a16="http://schemas.microsoft.com/office/drawing/2014/main" id="{C793F710-C4AD-4962-8FC7-B831816CD10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chemeClr val="bg1"/>
                </a:solidFill>
              </a:rPr>
              <a:t>Introduction</a:t>
            </a:r>
          </a:p>
        </p:txBody>
      </p:sp>
      <p:sp>
        <p:nvSpPr>
          <p:cNvPr id="29700" name="Slide Number Placeholder 3">
            <a:extLst>
              <a:ext uri="{FF2B5EF4-FFF2-40B4-BE49-F238E27FC236}">
                <a16:creationId xmlns:a16="http://schemas.microsoft.com/office/drawing/2014/main" id="{37DC225D-CD56-426D-BCD8-E93553534F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CD842559-9B61-4305-84DD-1F66913923DC}" type="slidenum">
              <a:rPr lang="en-US" altLang="en-US" sz="1600">
                <a:solidFill>
                  <a:schemeClr val="bg1"/>
                </a:solidFill>
              </a:rPr>
              <a:pPr>
                <a:spcBef>
                  <a:spcPct val="0"/>
                </a:spcBef>
                <a:buClrTx/>
                <a:buSzTx/>
                <a:buFontTx/>
                <a:buNone/>
              </a:pPr>
              <a:t>14</a:t>
            </a:fld>
            <a:endParaRPr lang="en-US" altLang="en-US" sz="1600" dirty="0">
              <a:solidFill>
                <a:schemeClr val="bg1"/>
              </a:solidFill>
            </a:endParaRPr>
          </a:p>
        </p:txBody>
      </p:sp>
      <p:sp>
        <p:nvSpPr>
          <p:cNvPr id="29701" name="Text Box 2" descr="Large confetti">
            <a:extLst>
              <a:ext uri="{FF2B5EF4-FFF2-40B4-BE49-F238E27FC236}">
                <a16:creationId xmlns:a16="http://schemas.microsoft.com/office/drawing/2014/main" id="{B17FD5C6-F2B9-49D9-AE27-973B19D52006}"/>
              </a:ext>
            </a:extLst>
          </p:cNvPr>
          <p:cNvSpPr txBox="1">
            <a:spLocks noChangeArrowheads="1"/>
          </p:cNvSpPr>
          <p:nvPr/>
        </p:nvSpPr>
        <p:spPr bwMode="auto">
          <a:xfrm>
            <a:off x="997743" y="200028"/>
            <a:ext cx="9742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dirty="0">
                <a:solidFill>
                  <a:srgbClr val="000000"/>
                </a:solidFill>
                <a:latin typeface="+mn-lt"/>
              </a:rPr>
              <a:t>4</a:t>
            </a:r>
            <a:r>
              <a:rPr lang="en-US" altLang="en-US" sz="2400" dirty="0">
                <a:solidFill>
                  <a:srgbClr val="000000"/>
                </a:solidFill>
                <a:latin typeface="+mn-lt"/>
              </a:rPr>
              <a:t>.</a:t>
            </a:r>
            <a:r>
              <a:rPr lang="en-US" altLang="en-US" sz="1800" dirty="0">
                <a:solidFill>
                  <a:srgbClr val="000000"/>
                </a:solidFill>
                <a:latin typeface="+mn-lt"/>
              </a:rPr>
              <a:t> </a:t>
            </a:r>
            <a:r>
              <a:rPr lang="en-US" altLang="en-US" sz="2400" b="1" u="sng" dirty="0">
                <a:solidFill>
                  <a:srgbClr val="000000"/>
                </a:solidFill>
                <a:latin typeface="+mn-lt"/>
              </a:rPr>
              <a:t>Fundamental and Applied Research and Product Development</a:t>
            </a:r>
          </a:p>
        </p:txBody>
      </p:sp>
      <p:grpSp>
        <p:nvGrpSpPr>
          <p:cNvPr id="29702" name="Group 12">
            <a:extLst>
              <a:ext uri="{FF2B5EF4-FFF2-40B4-BE49-F238E27FC236}">
                <a16:creationId xmlns:a16="http://schemas.microsoft.com/office/drawing/2014/main" id="{F86EA9DC-2E5E-4833-A48C-33C3F62FC945}"/>
              </a:ext>
            </a:extLst>
          </p:cNvPr>
          <p:cNvGrpSpPr>
            <a:grpSpLocks/>
          </p:cNvGrpSpPr>
          <p:nvPr/>
        </p:nvGrpSpPr>
        <p:grpSpPr bwMode="auto">
          <a:xfrm>
            <a:off x="1507561" y="845374"/>
            <a:ext cx="6672262" cy="4248150"/>
            <a:chOff x="-395" y="204"/>
            <a:chExt cx="4203" cy="2676"/>
          </a:xfrm>
        </p:grpSpPr>
        <p:sp>
          <p:nvSpPr>
            <p:cNvPr id="29708" name="Line 3">
              <a:extLst>
                <a:ext uri="{FF2B5EF4-FFF2-40B4-BE49-F238E27FC236}">
                  <a16:creationId xmlns:a16="http://schemas.microsoft.com/office/drawing/2014/main" id="{59A0FE78-0493-42C6-92DC-5DC13D24AA0C}"/>
                </a:ext>
              </a:extLst>
            </p:cNvPr>
            <p:cNvSpPr>
              <a:spLocks noChangeShapeType="1"/>
            </p:cNvSpPr>
            <p:nvPr/>
          </p:nvSpPr>
          <p:spPr bwMode="auto">
            <a:xfrm flipV="1">
              <a:off x="1024" y="749"/>
              <a:ext cx="0" cy="1978"/>
            </a:xfrm>
            <a:prstGeom prst="line">
              <a:avLst/>
            </a:prstGeom>
            <a:noFill/>
            <a:ln w="190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09" name="Line 4">
              <a:extLst>
                <a:ext uri="{FF2B5EF4-FFF2-40B4-BE49-F238E27FC236}">
                  <a16:creationId xmlns:a16="http://schemas.microsoft.com/office/drawing/2014/main" id="{B97F58E6-6E90-497D-AA35-BC6D722A26EA}"/>
                </a:ext>
              </a:extLst>
            </p:cNvPr>
            <p:cNvSpPr>
              <a:spLocks noChangeShapeType="1"/>
            </p:cNvSpPr>
            <p:nvPr/>
          </p:nvSpPr>
          <p:spPr bwMode="auto">
            <a:xfrm>
              <a:off x="890" y="2643"/>
              <a:ext cx="2918" cy="0"/>
            </a:xfrm>
            <a:prstGeom prst="line">
              <a:avLst/>
            </a:prstGeom>
            <a:noFill/>
            <a:ln w="1905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0" name="Text Box 5" descr="Large confetti">
              <a:extLst>
                <a:ext uri="{FF2B5EF4-FFF2-40B4-BE49-F238E27FC236}">
                  <a16:creationId xmlns:a16="http://schemas.microsoft.com/office/drawing/2014/main" id="{E7956EE5-C44F-4D9B-B4D7-DF5A8DADDABF}"/>
                </a:ext>
              </a:extLst>
            </p:cNvPr>
            <p:cNvSpPr txBox="1">
              <a:spLocks noChangeArrowheads="1"/>
            </p:cNvSpPr>
            <p:nvPr/>
          </p:nvSpPr>
          <p:spPr bwMode="auto">
            <a:xfrm rot="16200000">
              <a:off x="-119" y="1311"/>
              <a:ext cx="163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600" b="1" dirty="0">
                  <a:solidFill>
                    <a:srgbClr val="000000"/>
                  </a:solidFill>
                  <a:latin typeface="+mn-lt"/>
                </a:rPr>
                <a:t>Rheological Property </a:t>
              </a:r>
            </a:p>
            <a:p>
              <a:pPr eaLnBrk="1" hangingPunct="1">
                <a:spcBef>
                  <a:spcPct val="0"/>
                </a:spcBef>
                <a:buClrTx/>
                <a:buSzTx/>
                <a:buFontTx/>
                <a:buNone/>
              </a:pPr>
              <a:r>
                <a:rPr lang="en-US" altLang="en-US" sz="1600" b="1" dirty="0">
                  <a:solidFill>
                    <a:srgbClr val="000000"/>
                  </a:solidFill>
                  <a:latin typeface="+mn-lt"/>
                </a:rPr>
                <a:t>Rigidity Modulus</a:t>
              </a:r>
            </a:p>
          </p:txBody>
        </p:sp>
        <p:sp>
          <p:nvSpPr>
            <p:cNvPr id="29711" name="Text Box 6" descr="Large confetti">
              <a:extLst>
                <a:ext uri="{FF2B5EF4-FFF2-40B4-BE49-F238E27FC236}">
                  <a16:creationId xmlns:a16="http://schemas.microsoft.com/office/drawing/2014/main" id="{E8853817-57AD-42E6-B682-8E7411591220}"/>
                </a:ext>
              </a:extLst>
            </p:cNvPr>
            <p:cNvSpPr txBox="1">
              <a:spLocks noChangeArrowheads="1"/>
            </p:cNvSpPr>
            <p:nvPr/>
          </p:nvSpPr>
          <p:spPr bwMode="auto">
            <a:xfrm>
              <a:off x="3283" y="2667"/>
              <a:ext cx="4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600" b="1" dirty="0">
                  <a:solidFill>
                    <a:srgbClr val="000000"/>
                  </a:solidFill>
                  <a:latin typeface="+mn-lt"/>
                </a:rPr>
                <a:t>Time</a:t>
              </a:r>
            </a:p>
          </p:txBody>
        </p:sp>
        <p:sp>
          <p:nvSpPr>
            <p:cNvPr id="29712" name="Freeform 7" descr="Large confetti">
              <a:extLst>
                <a:ext uri="{FF2B5EF4-FFF2-40B4-BE49-F238E27FC236}">
                  <a16:creationId xmlns:a16="http://schemas.microsoft.com/office/drawing/2014/main" id="{3DCADD87-E4DD-4D40-B129-7F06433FCB38}"/>
                </a:ext>
              </a:extLst>
            </p:cNvPr>
            <p:cNvSpPr>
              <a:spLocks/>
            </p:cNvSpPr>
            <p:nvPr/>
          </p:nvSpPr>
          <p:spPr bwMode="auto">
            <a:xfrm>
              <a:off x="1038" y="771"/>
              <a:ext cx="2631" cy="1864"/>
            </a:xfrm>
            <a:custGeom>
              <a:avLst/>
              <a:gdLst>
                <a:gd name="T0" fmla="*/ 0 w 2631"/>
                <a:gd name="T1" fmla="*/ 1875 h 1863"/>
                <a:gd name="T2" fmla="*/ 397 w 2631"/>
                <a:gd name="T3" fmla="*/ 1849 h 1863"/>
                <a:gd name="T4" fmla="*/ 762 w 2631"/>
                <a:gd name="T5" fmla="*/ 1830 h 1863"/>
                <a:gd name="T6" fmla="*/ 1018 w 2631"/>
                <a:gd name="T7" fmla="*/ 1779 h 1863"/>
                <a:gd name="T8" fmla="*/ 1223 w 2631"/>
                <a:gd name="T9" fmla="*/ 1574 h 1863"/>
                <a:gd name="T10" fmla="*/ 1421 w 2631"/>
                <a:gd name="T11" fmla="*/ 1177 h 1863"/>
                <a:gd name="T12" fmla="*/ 1543 w 2631"/>
                <a:gd name="T13" fmla="*/ 800 h 1863"/>
                <a:gd name="T14" fmla="*/ 1664 w 2631"/>
                <a:gd name="T15" fmla="*/ 429 h 1863"/>
                <a:gd name="T16" fmla="*/ 1818 w 2631"/>
                <a:gd name="T17" fmla="*/ 231 h 1863"/>
                <a:gd name="T18" fmla="*/ 2240 w 2631"/>
                <a:gd name="T19" fmla="*/ 13 h 1863"/>
                <a:gd name="T20" fmla="*/ 2631 w 2631"/>
                <a:gd name="T21" fmla="*/ 0 h 18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31"/>
                <a:gd name="T34" fmla="*/ 0 h 1863"/>
                <a:gd name="T35" fmla="*/ 2631 w 2631"/>
                <a:gd name="T36" fmla="*/ 1863 h 18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31" h="1863">
                  <a:moveTo>
                    <a:pt x="0" y="1863"/>
                  </a:moveTo>
                  <a:lnTo>
                    <a:pt x="397" y="1837"/>
                  </a:lnTo>
                  <a:lnTo>
                    <a:pt x="762" y="1818"/>
                  </a:lnTo>
                  <a:lnTo>
                    <a:pt x="1018" y="1767"/>
                  </a:lnTo>
                  <a:lnTo>
                    <a:pt x="1223" y="1562"/>
                  </a:lnTo>
                  <a:lnTo>
                    <a:pt x="1421" y="1165"/>
                  </a:lnTo>
                  <a:lnTo>
                    <a:pt x="1543" y="800"/>
                  </a:lnTo>
                  <a:lnTo>
                    <a:pt x="1664" y="429"/>
                  </a:lnTo>
                  <a:lnTo>
                    <a:pt x="1818" y="231"/>
                  </a:lnTo>
                  <a:lnTo>
                    <a:pt x="2240" y="13"/>
                  </a:lnTo>
                  <a:lnTo>
                    <a:pt x="2631" y="0"/>
                  </a:ln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713" name="Text Box 8" descr="Large confetti">
              <a:extLst>
                <a:ext uri="{FF2B5EF4-FFF2-40B4-BE49-F238E27FC236}">
                  <a16:creationId xmlns:a16="http://schemas.microsoft.com/office/drawing/2014/main" id="{A5195981-C827-41FA-805F-8ABAD415581F}"/>
                </a:ext>
              </a:extLst>
            </p:cNvPr>
            <p:cNvSpPr txBox="1">
              <a:spLocks noChangeArrowheads="1"/>
            </p:cNvSpPr>
            <p:nvPr/>
          </p:nvSpPr>
          <p:spPr bwMode="auto">
            <a:xfrm>
              <a:off x="-395" y="204"/>
              <a:ext cx="283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600" dirty="0">
                  <a:solidFill>
                    <a:schemeClr val="bg1">
                      <a:lumMod val="60000"/>
                      <a:lumOff val="40000"/>
                    </a:schemeClr>
                  </a:solidFill>
                  <a:latin typeface="+mn-lt"/>
                </a:rPr>
                <a:t>Gelation of Whey Proteins (e.g. using heat)</a:t>
              </a:r>
            </a:p>
          </p:txBody>
        </p:sp>
        <p:sp>
          <p:nvSpPr>
            <p:cNvPr id="29714" name="Line 9">
              <a:extLst>
                <a:ext uri="{FF2B5EF4-FFF2-40B4-BE49-F238E27FC236}">
                  <a16:creationId xmlns:a16="http://schemas.microsoft.com/office/drawing/2014/main" id="{E53AB310-AB80-4711-AA85-5950ADD500F5}"/>
                </a:ext>
              </a:extLst>
            </p:cNvPr>
            <p:cNvSpPr>
              <a:spLocks noChangeShapeType="1"/>
            </p:cNvSpPr>
            <p:nvPr/>
          </p:nvSpPr>
          <p:spPr bwMode="auto">
            <a:xfrm>
              <a:off x="1736" y="1832"/>
              <a:ext cx="224" cy="67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5" name="Text Box 10" descr="Large confetti">
              <a:extLst>
                <a:ext uri="{FF2B5EF4-FFF2-40B4-BE49-F238E27FC236}">
                  <a16:creationId xmlns:a16="http://schemas.microsoft.com/office/drawing/2014/main" id="{89220A39-1F92-4E9B-8152-9D6D019145E6}"/>
                </a:ext>
              </a:extLst>
            </p:cNvPr>
            <p:cNvSpPr txBox="1">
              <a:spLocks noChangeArrowheads="1"/>
            </p:cNvSpPr>
            <p:nvPr/>
          </p:nvSpPr>
          <p:spPr bwMode="auto">
            <a:xfrm>
              <a:off x="1253" y="1551"/>
              <a:ext cx="92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600" dirty="0">
                  <a:solidFill>
                    <a:schemeClr val="bg1">
                      <a:lumMod val="60000"/>
                      <a:lumOff val="40000"/>
                    </a:schemeClr>
                  </a:solidFill>
                  <a:latin typeface="+mn-lt"/>
                </a:rPr>
                <a:t>Gelation Point</a:t>
              </a:r>
            </a:p>
          </p:txBody>
        </p:sp>
      </p:grpSp>
      <p:sp>
        <p:nvSpPr>
          <p:cNvPr id="29703" name="Text Box 11" descr="Large confetti">
            <a:extLst>
              <a:ext uri="{FF2B5EF4-FFF2-40B4-BE49-F238E27FC236}">
                <a16:creationId xmlns:a16="http://schemas.microsoft.com/office/drawing/2014/main" id="{9375ECD8-207F-4407-8586-4ED884AE55F2}"/>
              </a:ext>
            </a:extLst>
          </p:cNvPr>
          <p:cNvSpPr txBox="1">
            <a:spLocks noChangeArrowheads="1"/>
          </p:cNvSpPr>
          <p:nvPr/>
        </p:nvSpPr>
        <p:spPr bwMode="auto">
          <a:xfrm>
            <a:off x="914401" y="5161757"/>
            <a:ext cx="108421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marL="465138" indent="-465138" eaLnBrk="1" hangingPunct="1">
              <a:spcBef>
                <a:spcPct val="0"/>
              </a:spcBef>
              <a:buClrTx/>
              <a:buSzTx/>
              <a:buFontTx/>
              <a:buNone/>
            </a:pPr>
            <a:r>
              <a:rPr lang="en-US" altLang="en-US" sz="2400" b="1" dirty="0">
                <a:solidFill>
                  <a:srgbClr val="000000"/>
                </a:solidFill>
                <a:latin typeface="+mn-lt"/>
              </a:rPr>
              <a:t>5. 	Selection of packaging materials, design of packages, packaging machines and packaging operations</a:t>
            </a:r>
          </a:p>
        </p:txBody>
      </p:sp>
      <p:sp>
        <p:nvSpPr>
          <p:cNvPr id="29704" name="Text Box 13" descr="Large confetti">
            <a:extLst>
              <a:ext uri="{FF2B5EF4-FFF2-40B4-BE49-F238E27FC236}">
                <a16:creationId xmlns:a16="http://schemas.microsoft.com/office/drawing/2014/main" id="{5A40B011-A2BE-46FD-AA6B-939844663EFA}"/>
              </a:ext>
            </a:extLst>
          </p:cNvPr>
          <p:cNvSpPr txBox="1">
            <a:spLocks noChangeArrowheads="1"/>
          </p:cNvSpPr>
          <p:nvPr/>
        </p:nvSpPr>
        <p:spPr bwMode="auto">
          <a:xfrm>
            <a:off x="3594101" y="6642100"/>
            <a:ext cx="742224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tabLst>
                <a:tab pos="2566988" algn="l"/>
              </a:tabLst>
              <a:defRPr sz="3200">
                <a:solidFill>
                  <a:schemeClr val="tx1"/>
                </a:solidFill>
                <a:latin typeface="Arial" panose="020B0604020202020204" pitchFamily="34" charset="0"/>
              </a:defRPr>
            </a:lvl1pPr>
            <a:lvl2pPr marL="742950" indent="-285750">
              <a:spcBef>
                <a:spcPct val="20000"/>
              </a:spcBef>
              <a:buChar char="–"/>
              <a:tabLst>
                <a:tab pos="2566988" algn="l"/>
              </a:tabLst>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tabLst>
                <a:tab pos="2566988" algn="l"/>
              </a:tabLst>
              <a:defRPr sz="2400">
                <a:solidFill>
                  <a:schemeClr val="tx1"/>
                </a:solidFill>
                <a:latin typeface="Arial" panose="020B0604020202020204" pitchFamily="34" charset="0"/>
              </a:defRPr>
            </a:lvl3pPr>
            <a:lvl4pPr marL="1600200" indent="-228600">
              <a:spcBef>
                <a:spcPct val="20000"/>
              </a:spcBef>
              <a:buChar char="–"/>
              <a:tabLst>
                <a:tab pos="2566988" algn="l"/>
              </a:tabLst>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tabLst>
                <a:tab pos="25669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5669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5669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5669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566988" algn="l"/>
              </a:tabLst>
              <a:defRPr sz="2000">
                <a:solidFill>
                  <a:schemeClr val="tx1"/>
                </a:solidFill>
                <a:latin typeface="Arial" panose="020B0604020202020204" pitchFamily="34" charset="0"/>
              </a:defRPr>
            </a:lvl9pPr>
          </a:lstStyle>
          <a:p>
            <a:pPr marL="231775" indent="-231775">
              <a:spcBef>
                <a:spcPct val="0"/>
              </a:spcBef>
              <a:buClrTx/>
              <a:buSzTx/>
              <a:buFontTx/>
              <a:buChar char="•"/>
            </a:pPr>
            <a:r>
              <a:rPr lang="en-US" altLang="en-US" sz="1800" dirty="0">
                <a:solidFill>
                  <a:schemeClr val="bg1">
                    <a:lumMod val="60000"/>
                    <a:lumOff val="40000"/>
                  </a:schemeClr>
                </a:solidFill>
              </a:rPr>
              <a:t>Water Mobility (mass transfer)</a:t>
            </a:r>
          </a:p>
          <a:p>
            <a:pPr marL="231775" indent="-231775">
              <a:spcBef>
                <a:spcPct val="0"/>
              </a:spcBef>
              <a:buClrTx/>
              <a:buSzTx/>
              <a:buFontTx/>
              <a:buChar char="•"/>
            </a:pPr>
            <a:r>
              <a:rPr lang="en-US" altLang="en-US" sz="1800" dirty="0">
                <a:solidFill>
                  <a:schemeClr val="bg1">
                    <a:lumMod val="60000"/>
                    <a:lumOff val="40000"/>
                  </a:schemeClr>
                </a:solidFill>
              </a:rPr>
              <a:t> Vapor, Gases Mobility (mass transfer)</a:t>
            </a:r>
          </a:p>
          <a:p>
            <a:pPr marL="231775" indent="-231775">
              <a:spcBef>
                <a:spcPct val="0"/>
              </a:spcBef>
              <a:buClrTx/>
              <a:buSzTx/>
              <a:buFontTx/>
              <a:buChar char="•"/>
            </a:pPr>
            <a:r>
              <a:rPr lang="en-US" altLang="en-US" sz="1800" dirty="0">
                <a:solidFill>
                  <a:schemeClr val="bg1">
                    <a:lumMod val="60000"/>
                    <a:lumOff val="40000"/>
                  </a:schemeClr>
                </a:solidFill>
              </a:rPr>
              <a:t> Light, Heat (heat transfer)</a:t>
            </a:r>
          </a:p>
          <a:p>
            <a:pPr marL="231775" indent="-231775">
              <a:spcBef>
                <a:spcPct val="0"/>
              </a:spcBef>
              <a:buClrTx/>
              <a:buSzTx/>
              <a:buFontTx/>
              <a:buChar char="•"/>
            </a:pPr>
            <a:r>
              <a:rPr lang="en-US" altLang="en-US" sz="1800" dirty="0">
                <a:solidFill>
                  <a:schemeClr val="bg1">
                    <a:lumMod val="60000"/>
                    <a:lumOff val="40000"/>
                  </a:schemeClr>
                </a:solidFill>
              </a:rPr>
              <a:t> Mechanical Properties (rheology, </a:t>
            </a:r>
            <a:r>
              <a:rPr lang="en-US" altLang="en-US" sz="1800" dirty="0" err="1">
                <a:solidFill>
                  <a:schemeClr val="bg1">
                    <a:lumMod val="60000"/>
                    <a:lumOff val="40000"/>
                  </a:schemeClr>
                </a:solidFill>
              </a:rPr>
              <a:t>fluidmechanics</a:t>
            </a:r>
            <a:r>
              <a:rPr lang="en-US" altLang="en-US" sz="1800" dirty="0">
                <a:solidFill>
                  <a:schemeClr val="bg1">
                    <a:lumMod val="60000"/>
                    <a:lumOff val="40000"/>
                  </a:schemeClr>
                </a:solidFill>
              </a:rPr>
              <a:t> and mechanics)</a:t>
            </a:r>
          </a:p>
          <a:p>
            <a:pPr marL="231775" indent="-231775">
              <a:spcBef>
                <a:spcPct val="0"/>
              </a:spcBef>
              <a:buClrTx/>
              <a:buSzTx/>
              <a:buFontTx/>
              <a:buNone/>
            </a:pPr>
            <a:endParaRPr lang="en-US" altLang="en-US" sz="1800" dirty="0">
              <a:solidFill>
                <a:schemeClr val="bg1">
                  <a:lumMod val="60000"/>
                  <a:lumOff val="40000"/>
                </a:schemeClr>
              </a:solidFill>
            </a:endParaRPr>
          </a:p>
        </p:txBody>
      </p:sp>
      <p:graphicFrame>
        <p:nvGraphicFramePr>
          <p:cNvPr id="29705" name="Object 3">
            <a:extLst>
              <a:ext uri="{FF2B5EF4-FFF2-40B4-BE49-F238E27FC236}">
                <a16:creationId xmlns:a16="http://schemas.microsoft.com/office/drawing/2014/main" id="{27DC75A9-FC59-4039-8E9A-02005C58CDBE}"/>
              </a:ext>
            </a:extLst>
          </p:cNvPr>
          <p:cNvGraphicFramePr>
            <a:graphicFrameLocks noChangeAspect="1"/>
          </p:cNvGraphicFramePr>
          <p:nvPr>
            <p:extLst>
              <p:ext uri="{D42A27DB-BD31-4B8C-83A1-F6EECF244321}">
                <p14:modId xmlns:p14="http://schemas.microsoft.com/office/powerpoint/2010/main" val="3712284020"/>
              </p:ext>
            </p:extLst>
          </p:nvPr>
        </p:nvGraphicFramePr>
        <p:xfrm>
          <a:off x="7814470" y="708820"/>
          <a:ext cx="1530350" cy="1081088"/>
        </p:xfrm>
        <a:graphic>
          <a:graphicData uri="http://schemas.openxmlformats.org/presentationml/2006/ole">
            <mc:AlternateContent xmlns:mc="http://schemas.openxmlformats.org/markup-compatibility/2006">
              <mc:Choice xmlns:v="urn:schemas-microsoft-com:vml" Requires="v">
                <p:oleObj spid="_x0000_s29762" name="Image" r:id="rId6" imgW="10725026" imgH="7586304" progId="Photoshop.Image.5">
                  <p:embed/>
                </p:oleObj>
              </mc:Choice>
              <mc:Fallback>
                <p:oleObj name="Image" r:id="rId6" imgW="10725026" imgH="7586304" progId="Photoshop.Image.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4470" y="708820"/>
                        <a:ext cx="153035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lgn="ctr">
                            <a:solidFill>
                              <a:srgbClr val="000000"/>
                            </a:solidFill>
                            <a:miter lim="800000"/>
                            <a:headEnd/>
                            <a:tailEnd/>
                          </a14:hiddenLine>
                        </a:ext>
                      </a:extLst>
                    </p:spPr>
                  </p:pic>
                </p:oleObj>
              </mc:Fallback>
            </mc:AlternateContent>
          </a:graphicData>
        </a:graphic>
      </p:graphicFrame>
      <p:graphicFrame>
        <p:nvGraphicFramePr>
          <p:cNvPr id="29706" name="Object 4">
            <a:extLst>
              <a:ext uri="{FF2B5EF4-FFF2-40B4-BE49-F238E27FC236}">
                <a16:creationId xmlns:a16="http://schemas.microsoft.com/office/drawing/2014/main" id="{109F3821-BA2F-4BF2-A38F-7ADF84833C3F}"/>
              </a:ext>
            </a:extLst>
          </p:cNvPr>
          <p:cNvGraphicFramePr>
            <a:graphicFrameLocks noChangeAspect="1"/>
          </p:cNvGraphicFramePr>
          <p:nvPr>
            <p:extLst>
              <p:ext uri="{D42A27DB-BD31-4B8C-83A1-F6EECF244321}">
                <p14:modId xmlns:p14="http://schemas.microsoft.com/office/powerpoint/2010/main" val="996478695"/>
              </p:ext>
            </p:extLst>
          </p:nvPr>
        </p:nvGraphicFramePr>
        <p:xfrm>
          <a:off x="7664828" y="2068205"/>
          <a:ext cx="1644729" cy="1244004"/>
        </p:xfrm>
        <a:graphic>
          <a:graphicData uri="http://schemas.openxmlformats.org/presentationml/2006/ole">
            <mc:AlternateContent xmlns:mc="http://schemas.openxmlformats.org/markup-compatibility/2006">
              <mc:Choice xmlns:v="urn:schemas-microsoft-com:vml" Requires="v">
                <p:oleObj spid="_x0000_s29763" name="Photo Editor Photo" r:id="rId8" imgW="6095238" imgH="4571429" progId="MSPhotoEd.3">
                  <p:embed/>
                </p:oleObj>
              </mc:Choice>
              <mc:Fallback>
                <p:oleObj name="Photo Editor Photo" r:id="rId8" imgW="6095238" imgH="4571429" progId="MSPhotoEd.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4828" y="2068205"/>
                        <a:ext cx="1644729" cy="1244004"/>
                      </a:xfrm>
                      <a:prstGeom prst="rect">
                        <a:avLst/>
                      </a:prstGeom>
                      <a:noFill/>
                      <a:ln>
                        <a:noFill/>
                      </a:ln>
                      <a:extLst/>
                    </p:spPr>
                  </p:pic>
                </p:oleObj>
              </mc:Fallback>
            </mc:AlternateContent>
          </a:graphicData>
        </a:graphic>
      </p:graphicFrame>
      <p:pic>
        <p:nvPicPr>
          <p:cNvPr id="29707" name="Picture 20" descr="http://www.tainstruments.com/images/landingPages/imgRheology_5.jpg">
            <a:extLst>
              <a:ext uri="{FF2B5EF4-FFF2-40B4-BE49-F238E27FC236}">
                <a16:creationId xmlns:a16="http://schemas.microsoft.com/office/drawing/2014/main" id="{2CAEE3BB-24D8-4203-B583-321CC08308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26258" y="2204918"/>
            <a:ext cx="1828623" cy="1828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sz="1600" dirty="0">
                <a:solidFill>
                  <a:schemeClr val="bg1"/>
                </a:solidFill>
              </a:rPr>
              <a:t>ABE 303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7070FF"/>
        </a:solidFill>
        <a:effectLst/>
      </p:bgPr>
    </p:bg>
    <p:spTree>
      <p:nvGrpSpPr>
        <p:cNvPr id="1" name=""/>
        <p:cNvGrpSpPr/>
        <p:nvPr/>
      </p:nvGrpSpPr>
      <p:grpSpPr>
        <a:xfrm>
          <a:off x="0" y="0"/>
          <a:ext cx="0" cy="0"/>
          <a:chOff x="0" y="0"/>
          <a:chExt cx="0" cy="0"/>
        </a:xfrm>
      </p:grpSpPr>
      <p:sp>
        <p:nvSpPr>
          <p:cNvPr id="30723" name="Footer Placeholder 2">
            <a:extLst>
              <a:ext uri="{FF2B5EF4-FFF2-40B4-BE49-F238E27FC236}">
                <a16:creationId xmlns:a16="http://schemas.microsoft.com/office/drawing/2014/main" id="{99E06160-29B9-40B2-A48D-4F1237F2F64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t>Introduction</a:t>
            </a:r>
          </a:p>
        </p:txBody>
      </p:sp>
      <p:sp>
        <p:nvSpPr>
          <p:cNvPr id="30724" name="Slide Number Placeholder 3">
            <a:extLst>
              <a:ext uri="{FF2B5EF4-FFF2-40B4-BE49-F238E27FC236}">
                <a16:creationId xmlns:a16="http://schemas.microsoft.com/office/drawing/2014/main" id="{78042C13-1E02-44A3-A31D-8396C688CE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BD294E8C-C994-4677-8947-0DC2AFBACCD1}" type="slidenum">
              <a:rPr lang="en-US" altLang="en-US" sz="1600"/>
              <a:pPr>
                <a:spcBef>
                  <a:spcPct val="0"/>
                </a:spcBef>
                <a:buClrTx/>
                <a:buSzTx/>
                <a:buFontTx/>
                <a:buNone/>
              </a:pPr>
              <a:t>15</a:t>
            </a:fld>
            <a:endParaRPr lang="en-US" altLang="en-US" sz="1600" dirty="0"/>
          </a:p>
        </p:txBody>
      </p:sp>
      <p:sp>
        <p:nvSpPr>
          <p:cNvPr id="30725" name="Text Box 4" descr="Large confetti">
            <a:extLst>
              <a:ext uri="{FF2B5EF4-FFF2-40B4-BE49-F238E27FC236}">
                <a16:creationId xmlns:a16="http://schemas.microsoft.com/office/drawing/2014/main" id="{B8CB392E-22B0-422E-AC43-66FC66DE9C7C}"/>
              </a:ext>
            </a:extLst>
          </p:cNvPr>
          <p:cNvSpPr txBox="1">
            <a:spLocks noChangeArrowheads="1"/>
          </p:cNvSpPr>
          <p:nvPr/>
        </p:nvSpPr>
        <p:spPr bwMode="auto">
          <a:xfrm>
            <a:off x="834685" y="173416"/>
            <a:ext cx="1135731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dirty="0">
                <a:solidFill>
                  <a:srgbClr val="FFFF00"/>
                </a:solidFill>
              </a:rPr>
              <a:t>Mechanical Properties</a:t>
            </a:r>
            <a:r>
              <a:rPr lang="en-US" altLang="en-US" dirty="0"/>
              <a:t>: Characterize a material as matter, or the material behavior due to the action of forces</a:t>
            </a:r>
          </a:p>
        </p:txBody>
      </p:sp>
      <p:sp>
        <p:nvSpPr>
          <p:cNvPr id="30726" name="Text Box 5" descr="Large confetti">
            <a:extLst>
              <a:ext uri="{FF2B5EF4-FFF2-40B4-BE49-F238E27FC236}">
                <a16:creationId xmlns:a16="http://schemas.microsoft.com/office/drawing/2014/main" id="{791B3AA4-4389-4E2A-9D83-7755465B0B24}"/>
              </a:ext>
            </a:extLst>
          </p:cNvPr>
          <p:cNvSpPr txBox="1">
            <a:spLocks noChangeArrowheads="1"/>
          </p:cNvSpPr>
          <p:nvPr/>
        </p:nvSpPr>
        <p:spPr bwMode="auto">
          <a:xfrm>
            <a:off x="834685" y="1801132"/>
            <a:ext cx="11727543"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400" b="1" dirty="0"/>
              <a:t>1. </a:t>
            </a:r>
            <a:r>
              <a:rPr lang="en-US" altLang="en-US" sz="2000" b="1" dirty="0"/>
              <a:t>Morphometric Properties </a:t>
            </a:r>
          </a:p>
          <a:p>
            <a:pPr>
              <a:spcBef>
                <a:spcPct val="0"/>
              </a:spcBef>
              <a:buClrTx/>
              <a:buSzTx/>
              <a:buFontTx/>
              <a:buNone/>
            </a:pPr>
            <a:endParaRPr lang="en-US" altLang="en-US" sz="2000" dirty="0"/>
          </a:p>
          <a:p>
            <a:pPr>
              <a:spcBef>
                <a:spcPct val="0"/>
              </a:spcBef>
              <a:spcAft>
                <a:spcPts val="1200"/>
              </a:spcAft>
              <a:buClrTx/>
              <a:buSzTx/>
              <a:buFontTx/>
              <a:buNone/>
            </a:pPr>
            <a:r>
              <a:rPr lang="en-US" altLang="en-US" sz="2000" b="1" dirty="0">
                <a:solidFill>
                  <a:srgbClr val="FFFF00"/>
                </a:solidFill>
              </a:rPr>
              <a:t>Size and shape</a:t>
            </a:r>
          </a:p>
          <a:p>
            <a:pPr marL="231775" indent="-231775">
              <a:spcBef>
                <a:spcPct val="0"/>
              </a:spcBef>
              <a:buClrTx/>
              <a:buSzTx/>
              <a:buFontTx/>
              <a:buChar char="•"/>
            </a:pPr>
            <a:r>
              <a:rPr lang="en-US" altLang="en-US" sz="2000" dirty="0"/>
              <a:t> Consumer acceptability of some products (fruits)</a:t>
            </a:r>
          </a:p>
          <a:p>
            <a:pPr marL="231775" indent="-231775">
              <a:spcBef>
                <a:spcPct val="0"/>
              </a:spcBef>
              <a:buClrTx/>
              <a:buSzTx/>
              <a:buFontTx/>
              <a:buChar char="•"/>
            </a:pPr>
            <a:r>
              <a:rPr lang="en-US" altLang="en-US" sz="2000" dirty="0"/>
              <a:t> Design of sorting and cleaning equipment</a:t>
            </a:r>
          </a:p>
          <a:p>
            <a:pPr marL="231775" indent="-231775">
              <a:spcBef>
                <a:spcPct val="0"/>
              </a:spcBef>
              <a:buClrTx/>
              <a:buSzTx/>
              <a:buFontTx/>
              <a:buChar char="•"/>
            </a:pPr>
            <a:r>
              <a:rPr lang="en-US" altLang="en-US" sz="2000" dirty="0"/>
              <a:t> Operations depending on aero- and hydrodynamic properties</a:t>
            </a:r>
          </a:p>
          <a:p>
            <a:pPr marL="231775" indent="-231775">
              <a:spcBef>
                <a:spcPct val="0"/>
              </a:spcBef>
              <a:buClrTx/>
              <a:buSzTx/>
              <a:buFontTx/>
              <a:buChar char="•"/>
            </a:pPr>
            <a:r>
              <a:rPr lang="en-US" altLang="en-US" sz="2000" dirty="0"/>
              <a:t> Heating and cooling of foods  packaging</a:t>
            </a:r>
          </a:p>
          <a:p>
            <a:pPr>
              <a:spcBef>
                <a:spcPct val="0"/>
              </a:spcBef>
              <a:buClrTx/>
              <a:buSzTx/>
              <a:buFontTx/>
              <a:buNone/>
            </a:pPr>
            <a:endParaRPr lang="en-US" altLang="en-US" sz="2000" dirty="0"/>
          </a:p>
          <a:p>
            <a:pPr>
              <a:spcBef>
                <a:spcPct val="0"/>
              </a:spcBef>
              <a:spcAft>
                <a:spcPts val="1200"/>
              </a:spcAft>
              <a:buClrTx/>
              <a:buSzTx/>
              <a:buFontTx/>
              <a:buNone/>
            </a:pPr>
            <a:r>
              <a:rPr lang="en-US" altLang="en-US" sz="2000" b="1" dirty="0">
                <a:solidFill>
                  <a:srgbClr val="FFFF00"/>
                </a:solidFill>
              </a:rPr>
              <a:t>Surface Area</a:t>
            </a:r>
          </a:p>
          <a:p>
            <a:pPr marL="231775" indent="-231775">
              <a:spcBef>
                <a:spcPct val="0"/>
              </a:spcBef>
              <a:buClrTx/>
              <a:buSzTx/>
              <a:buFontTx/>
              <a:buChar char="•"/>
            </a:pPr>
            <a:r>
              <a:rPr lang="en-US" altLang="en-US" sz="2000" dirty="0"/>
              <a:t>Processes involving mass transfer through surfaces,  e.g. extraction of coffee beans, </a:t>
            </a:r>
            <a:br>
              <a:rPr lang="en-US" altLang="en-US" sz="2000" dirty="0"/>
            </a:br>
            <a:r>
              <a:rPr lang="en-US" altLang="en-US" sz="2000" dirty="0"/>
              <a:t>fruit respiration,  smoking of ham, water into or out of the package</a:t>
            </a:r>
          </a:p>
          <a:p>
            <a:pPr marL="231775" indent="-231775">
              <a:spcBef>
                <a:spcPct val="0"/>
              </a:spcBef>
              <a:buClrTx/>
              <a:buSzTx/>
              <a:buFontTx/>
              <a:buChar char="•"/>
            </a:pPr>
            <a:r>
              <a:rPr lang="en-US" altLang="en-US" sz="2000" dirty="0"/>
              <a:t>Determining usable material, e.g. peeling of small products produces more waste than peeling of large products (e.g. potatoes)  </a:t>
            </a:r>
          </a:p>
        </p:txBody>
      </p:sp>
      <p:sp>
        <p:nvSpPr>
          <p:cNvPr id="2" name="Date Placeholder 1"/>
          <p:cNvSpPr>
            <a:spLocks noGrp="1"/>
          </p:cNvSpPr>
          <p:nvPr>
            <p:ph type="dt" sz="half" idx="10"/>
          </p:nvPr>
        </p:nvSpPr>
        <p:spPr/>
        <p:txBody>
          <a:bodyPr/>
          <a:lstStyle/>
          <a:p>
            <a:pPr>
              <a:defRPr/>
            </a:pPr>
            <a:r>
              <a:rPr lang="en-US" sz="1600" dirty="0"/>
              <a:t>ABE 303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7070FF"/>
        </a:solidFill>
        <a:effectLst/>
      </p:bgPr>
    </p:bg>
    <p:spTree>
      <p:nvGrpSpPr>
        <p:cNvPr id="1" name=""/>
        <p:cNvGrpSpPr/>
        <p:nvPr/>
      </p:nvGrpSpPr>
      <p:grpSpPr>
        <a:xfrm>
          <a:off x="0" y="0"/>
          <a:ext cx="0" cy="0"/>
          <a:chOff x="0" y="0"/>
          <a:chExt cx="0" cy="0"/>
        </a:xfrm>
      </p:grpSpPr>
      <p:sp>
        <p:nvSpPr>
          <p:cNvPr id="31747" name="Footer Placeholder 2">
            <a:extLst>
              <a:ext uri="{FF2B5EF4-FFF2-40B4-BE49-F238E27FC236}">
                <a16:creationId xmlns:a16="http://schemas.microsoft.com/office/drawing/2014/main" id="{2768400C-7AD5-489C-8DEF-5750009E0BE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t>Introduction</a:t>
            </a:r>
          </a:p>
        </p:txBody>
      </p:sp>
      <p:sp>
        <p:nvSpPr>
          <p:cNvPr id="31748" name="Slide Number Placeholder 3">
            <a:extLst>
              <a:ext uri="{FF2B5EF4-FFF2-40B4-BE49-F238E27FC236}">
                <a16:creationId xmlns:a16="http://schemas.microsoft.com/office/drawing/2014/main" id="{D38E0B90-1E10-43C3-9FBB-C2F14066F7F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7540BF2D-7C3C-456A-8144-92BE924C1AB3}" type="slidenum">
              <a:rPr lang="en-US" altLang="en-US" sz="1600"/>
              <a:pPr>
                <a:spcBef>
                  <a:spcPct val="0"/>
                </a:spcBef>
                <a:buClrTx/>
                <a:buSzTx/>
                <a:buFontTx/>
                <a:buNone/>
              </a:pPr>
              <a:t>16</a:t>
            </a:fld>
            <a:endParaRPr lang="en-US" altLang="en-US" sz="1600" dirty="0"/>
          </a:p>
        </p:txBody>
      </p:sp>
      <p:sp>
        <p:nvSpPr>
          <p:cNvPr id="31749" name="Rectangle 4" descr="Large confetti">
            <a:extLst>
              <a:ext uri="{FF2B5EF4-FFF2-40B4-BE49-F238E27FC236}">
                <a16:creationId xmlns:a16="http://schemas.microsoft.com/office/drawing/2014/main" id="{E8719096-E26B-4E53-983B-4B55318F954A}"/>
              </a:ext>
            </a:extLst>
          </p:cNvPr>
          <p:cNvSpPr>
            <a:spLocks noChangeArrowheads="1"/>
          </p:cNvSpPr>
          <p:nvPr/>
        </p:nvSpPr>
        <p:spPr bwMode="auto">
          <a:xfrm>
            <a:off x="797606" y="410369"/>
            <a:ext cx="4451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50000"/>
              </a:spcBef>
              <a:buClrTx/>
              <a:buSzTx/>
              <a:buFontTx/>
              <a:buNone/>
            </a:pPr>
            <a:r>
              <a:rPr lang="en-US" altLang="en-US" sz="2400" dirty="0"/>
              <a:t>2. Particle Size Distribution</a:t>
            </a:r>
          </a:p>
        </p:txBody>
      </p:sp>
      <p:sp>
        <p:nvSpPr>
          <p:cNvPr id="31750" name="Line 5">
            <a:extLst>
              <a:ext uri="{FF2B5EF4-FFF2-40B4-BE49-F238E27FC236}">
                <a16:creationId xmlns:a16="http://schemas.microsoft.com/office/drawing/2014/main" id="{345F2A1E-83ED-4A8A-A474-0F8403140D14}"/>
              </a:ext>
            </a:extLst>
          </p:cNvPr>
          <p:cNvSpPr>
            <a:spLocks noChangeShapeType="1"/>
          </p:cNvSpPr>
          <p:nvPr/>
        </p:nvSpPr>
        <p:spPr bwMode="auto">
          <a:xfrm flipV="1">
            <a:off x="4103688" y="1436689"/>
            <a:ext cx="0" cy="3070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51" name="Line 6">
            <a:extLst>
              <a:ext uri="{FF2B5EF4-FFF2-40B4-BE49-F238E27FC236}">
                <a16:creationId xmlns:a16="http://schemas.microsoft.com/office/drawing/2014/main" id="{BD7544F7-F582-4761-B096-F1E2EC5544A6}"/>
              </a:ext>
            </a:extLst>
          </p:cNvPr>
          <p:cNvSpPr>
            <a:spLocks noChangeShapeType="1"/>
          </p:cNvSpPr>
          <p:nvPr/>
        </p:nvSpPr>
        <p:spPr bwMode="auto">
          <a:xfrm>
            <a:off x="3946526" y="4259263"/>
            <a:ext cx="38274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1752" name="Text Box 7" descr="Large confetti">
            <a:extLst>
              <a:ext uri="{FF2B5EF4-FFF2-40B4-BE49-F238E27FC236}">
                <a16:creationId xmlns:a16="http://schemas.microsoft.com/office/drawing/2014/main" id="{84F7C14E-C0EE-446F-8DDB-119CC88B8EEF}"/>
              </a:ext>
            </a:extLst>
          </p:cNvPr>
          <p:cNvSpPr txBox="1">
            <a:spLocks noChangeArrowheads="1"/>
          </p:cNvSpPr>
          <p:nvPr/>
        </p:nvSpPr>
        <p:spPr bwMode="auto">
          <a:xfrm>
            <a:off x="4808538" y="4473575"/>
            <a:ext cx="1954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a:t>Particle Diameter</a:t>
            </a:r>
          </a:p>
        </p:txBody>
      </p:sp>
      <p:sp>
        <p:nvSpPr>
          <p:cNvPr id="31753" name="Text Box 8" descr="Large confetti">
            <a:extLst>
              <a:ext uri="{FF2B5EF4-FFF2-40B4-BE49-F238E27FC236}">
                <a16:creationId xmlns:a16="http://schemas.microsoft.com/office/drawing/2014/main" id="{B39E7C6A-8651-4B52-A7A0-3B61E77B71A0}"/>
              </a:ext>
            </a:extLst>
          </p:cNvPr>
          <p:cNvSpPr txBox="1">
            <a:spLocks noChangeArrowheads="1"/>
          </p:cNvSpPr>
          <p:nvPr/>
        </p:nvSpPr>
        <p:spPr bwMode="auto">
          <a:xfrm rot="16200000">
            <a:off x="2432845" y="2474120"/>
            <a:ext cx="2530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a:t>Fraction or Percentage</a:t>
            </a:r>
          </a:p>
        </p:txBody>
      </p:sp>
      <p:sp>
        <p:nvSpPr>
          <p:cNvPr id="31754" name="Freeform 9">
            <a:extLst>
              <a:ext uri="{FF2B5EF4-FFF2-40B4-BE49-F238E27FC236}">
                <a16:creationId xmlns:a16="http://schemas.microsoft.com/office/drawing/2014/main" id="{C73B3B31-0171-476D-918D-AC126B65DE2F}"/>
              </a:ext>
            </a:extLst>
          </p:cNvPr>
          <p:cNvSpPr>
            <a:spLocks/>
          </p:cNvSpPr>
          <p:nvPr/>
        </p:nvSpPr>
        <p:spPr bwMode="auto">
          <a:xfrm>
            <a:off x="4338639" y="1722439"/>
            <a:ext cx="3305175" cy="2300287"/>
          </a:xfrm>
          <a:custGeom>
            <a:avLst/>
            <a:gdLst>
              <a:gd name="T0" fmla="*/ 0 w 2082"/>
              <a:gd name="T1" fmla="*/ 2147483646 h 1449"/>
              <a:gd name="T2" fmla="*/ 2147483646 w 2082"/>
              <a:gd name="T3" fmla="*/ 2147483646 h 1449"/>
              <a:gd name="T4" fmla="*/ 2147483646 w 2082"/>
              <a:gd name="T5" fmla="*/ 2147483646 h 1449"/>
              <a:gd name="T6" fmla="*/ 2147483646 w 2082"/>
              <a:gd name="T7" fmla="*/ 2147483646 h 1449"/>
              <a:gd name="T8" fmla="*/ 2147483646 w 2082"/>
              <a:gd name="T9" fmla="*/ 2147483646 h 1449"/>
              <a:gd name="T10" fmla="*/ 2147483646 w 2082"/>
              <a:gd name="T11" fmla="*/ 2147483646 h 1449"/>
              <a:gd name="T12" fmla="*/ 2147483646 w 2082"/>
              <a:gd name="T13" fmla="*/ 2147483646 h 1449"/>
              <a:gd name="T14" fmla="*/ 2147483646 w 2082"/>
              <a:gd name="T15" fmla="*/ 2147483646 h 1449"/>
              <a:gd name="T16" fmla="*/ 2147483646 w 2082"/>
              <a:gd name="T17" fmla="*/ 2147483646 h 1449"/>
              <a:gd name="T18" fmla="*/ 2147483646 w 2082"/>
              <a:gd name="T19" fmla="*/ 2147483646 h 1449"/>
              <a:gd name="T20" fmla="*/ 2147483646 w 2082"/>
              <a:gd name="T21" fmla="*/ 2147483646 h 1449"/>
              <a:gd name="T22" fmla="*/ 2147483646 w 2082"/>
              <a:gd name="T23" fmla="*/ 2147483646 h 144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82"/>
              <a:gd name="T37" fmla="*/ 0 h 1449"/>
              <a:gd name="T38" fmla="*/ 2082 w 2082"/>
              <a:gd name="T39" fmla="*/ 1449 h 144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82" h="1449">
                <a:moveTo>
                  <a:pt x="0" y="1392"/>
                </a:moveTo>
                <a:cubicBezTo>
                  <a:pt x="63" y="1355"/>
                  <a:pt x="127" y="1318"/>
                  <a:pt x="190" y="1260"/>
                </a:cubicBezTo>
                <a:cubicBezTo>
                  <a:pt x="253" y="1202"/>
                  <a:pt x="324" y="1127"/>
                  <a:pt x="379" y="1046"/>
                </a:cubicBezTo>
                <a:cubicBezTo>
                  <a:pt x="434" y="965"/>
                  <a:pt x="474" y="878"/>
                  <a:pt x="519" y="775"/>
                </a:cubicBezTo>
                <a:cubicBezTo>
                  <a:pt x="564" y="672"/>
                  <a:pt x="614" y="517"/>
                  <a:pt x="650" y="429"/>
                </a:cubicBezTo>
                <a:cubicBezTo>
                  <a:pt x="686" y="341"/>
                  <a:pt x="700" y="311"/>
                  <a:pt x="733" y="248"/>
                </a:cubicBezTo>
                <a:cubicBezTo>
                  <a:pt x="766" y="185"/>
                  <a:pt x="795" y="88"/>
                  <a:pt x="848" y="51"/>
                </a:cubicBezTo>
                <a:cubicBezTo>
                  <a:pt x="901" y="14"/>
                  <a:pt x="973" y="0"/>
                  <a:pt x="1054" y="26"/>
                </a:cubicBezTo>
                <a:cubicBezTo>
                  <a:pt x="1135" y="52"/>
                  <a:pt x="1239" y="79"/>
                  <a:pt x="1333" y="207"/>
                </a:cubicBezTo>
                <a:cubicBezTo>
                  <a:pt x="1427" y="335"/>
                  <a:pt x="1540" y="626"/>
                  <a:pt x="1621" y="791"/>
                </a:cubicBezTo>
                <a:cubicBezTo>
                  <a:pt x="1702" y="956"/>
                  <a:pt x="1742" y="1084"/>
                  <a:pt x="1819" y="1194"/>
                </a:cubicBezTo>
                <a:cubicBezTo>
                  <a:pt x="1896" y="1304"/>
                  <a:pt x="1989" y="1376"/>
                  <a:pt x="2082" y="144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995" name="Text Box 10" descr="Large confetti">
            <a:extLst>
              <a:ext uri="{FF2B5EF4-FFF2-40B4-BE49-F238E27FC236}">
                <a16:creationId xmlns:a16="http://schemas.microsoft.com/office/drawing/2014/main" id="{86FF0DBB-BC4A-4FD4-9341-123C76C753D4}"/>
              </a:ext>
            </a:extLst>
          </p:cNvPr>
          <p:cNvSpPr txBox="1">
            <a:spLocks noChangeArrowheads="1"/>
          </p:cNvSpPr>
          <p:nvPr/>
        </p:nvSpPr>
        <p:spPr bwMode="auto">
          <a:xfrm>
            <a:off x="609600" y="5071271"/>
            <a:ext cx="10856686" cy="2308324"/>
          </a:xfrm>
          <a:prstGeom prst="rect">
            <a:avLst/>
          </a:prstGeom>
          <a:noFill/>
          <a:ln w="9525">
            <a:noFill/>
            <a:miter lim="800000"/>
            <a:headEnd/>
            <a:tailEnd/>
          </a:ln>
        </p:spPr>
        <p:txBody>
          <a:bodyPr wrap="square">
            <a:spAutoFit/>
          </a:bodyPr>
          <a:lstStyle/>
          <a:p>
            <a:pPr marL="334963" indent="-334963">
              <a:buFontTx/>
              <a:buChar char="•"/>
              <a:defRPr/>
            </a:pPr>
            <a:r>
              <a:rPr lang="en-US" sz="2400" dirty="0">
                <a:solidFill>
                  <a:srgbClr val="FFFF00"/>
                </a:solidFill>
                <a:latin typeface="Arial" charset="0"/>
              </a:rPr>
              <a:t>Designing size separation equipment</a:t>
            </a:r>
          </a:p>
          <a:p>
            <a:pPr marL="334963" indent="-334963">
              <a:buFontTx/>
              <a:buChar char="•"/>
              <a:defRPr/>
            </a:pPr>
            <a:r>
              <a:rPr lang="en-US" sz="2400" dirty="0">
                <a:solidFill>
                  <a:srgbClr val="FFFF00"/>
                </a:solidFill>
                <a:latin typeface="Arial" charset="0"/>
              </a:rPr>
              <a:t>Operating extraction processes (e.g. extraction of soluble material of ground coffee or production of instant coffee - clogging extraction columns</a:t>
            </a:r>
          </a:p>
          <a:p>
            <a:pPr marL="334963" indent="-334963">
              <a:buFontTx/>
              <a:buChar char="•"/>
              <a:defRPr/>
            </a:pPr>
            <a:r>
              <a:rPr lang="en-US" sz="2400" dirty="0">
                <a:solidFill>
                  <a:srgbClr val="FFFF00"/>
                </a:solidFill>
                <a:latin typeface="Arial" charset="0"/>
              </a:rPr>
              <a:t>Rheology of solid suspensions, mouthfeel, texture</a:t>
            </a:r>
          </a:p>
          <a:p>
            <a:pPr marL="334963" indent="-334963">
              <a:buFontTx/>
              <a:buChar char="•"/>
              <a:defRPr/>
            </a:pPr>
            <a:r>
              <a:rPr lang="en-US" sz="2400" dirty="0">
                <a:solidFill>
                  <a:srgbClr val="FFFF00"/>
                </a:solidFill>
                <a:latin typeface="Arial" charset="0"/>
              </a:rPr>
              <a:t>Product specifications, e.g. powder milk, particle size affects hydration of the powders</a:t>
            </a:r>
          </a:p>
        </p:txBody>
      </p:sp>
      <p:sp>
        <p:nvSpPr>
          <p:cNvPr id="2" name="Date Placeholder 1"/>
          <p:cNvSpPr>
            <a:spLocks noGrp="1"/>
          </p:cNvSpPr>
          <p:nvPr>
            <p:ph type="dt" sz="half" idx="10"/>
          </p:nvPr>
        </p:nvSpPr>
        <p:spPr/>
        <p:txBody>
          <a:bodyPr/>
          <a:lstStyle/>
          <a:p>
            <a:pPr>
              <a:defRPr/>
            </a:pPr>
            <a:r>
              <a:rPr lang="en-US" sz="1600" dirty="0"/>
              <a:t>ABE 303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7070FF"/>
        </a:solidFill>
        <a:effectLst/>
      </p:bgPr>
    </p:bg>
    <p:spTree>
      <p:nvGrpSpPr>
        <p:cNvPr id="1" name=""/>
        <p:cNvGrpSpPr/>
        <p:nvPr/>
      </p:nvGrpSpPr>
      <p:grpSpPr>
        <a:xfrm>
          <a:off x="0" y="0"/>
          <a:ext cx="0" cy="0"/>
          <a:chOff x="0" y="0"/>
          <a:chExt cx="0" cy="0"/>
        </a:xfrm>
      </p:grpSpPr>
      <p:sp>
        <p:nvSpPr>
          <p:cNvPr id="32771" name="Footer Placeholder 2">
            <a:extLst>
              <a:ext uri="{FF2B5EF4-FFF2-40B4-BE49-F238E27FC236}">
                <a16:creationId xmlns:a16="http://schemas.microsoft.com/office/drawing/2014/main" id="{E8F834C1-8BC8-4814-89FE-B4E5F0E2A44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t>Introduction</a:t>
            </a:r>
          </a:p>
        </p:txBody>
      </p:sp>
      <p:sp>
        <p:nvSpPr>
          <p:cNvPr id="32772" name="Slide Number Placeholder 3">
            <a:extLst>
              <a:ext uri="{FF2B5EF4-FFF2-40B4-BE49-F238E27FC236}">
                <a16:creationId xmlns:a16="http://schemas.microsoft.com/office/drawing/2014/main" id="{EFFAC436-7E38-4143-8EFA-85C21FD767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A873F57B-BE92-4761-A386-EBC25ACD4A95}" type="slidenum">
              <a:rPr lang="en-US" altLang="en-US" sz="1600"/>
              <a:pPr>
                <a:spcBef>
                  <a:spcPct val="0"/>
                </a:spcBef>
                <a:buClrTx/>
                <a:buSzTx/>
                <a:buFontTx/>
                <a:buNone/>
              </a:pPr>
              <a:t>17</a:t>
            </a:fld>
            <a:endParaRPr lang="en-US" altLang="en-US" sz="1600" dirty="0"/>
          </a:p>
        </p:txBody>
      </p:sp>
      <p:sp>
        <p:nvSpPr>
          <p:cNvPr id="32773" name="Rectangle 4" descr="Large confetti">
            <a:extLst>
              <a:ext uri="{FF2B5EF4-FFF2-40B4-BE49-F238E27FC236}">
                <a16:creationId xmlns:a16="http://schemas.microsoft.com/office/drawing/2014/main" id="{51DF2B36-66CD-490D-837C-8E5F19F18303}"/>
              </a:ext>
            </a:extLst>
          </p:cNvPr>
          <p:cNvSpPr>
            <a:spLocks noChangeArrowheads="1"/>
          </p:cNvSpPr>
          <p:nvPr/>
        </p:nvSpPr>
        <p:spPr bwMode="auto">
          <a:xfrm>
            <a:off x="982663" y="284162"/>
            <a:ext cx="85200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dirty="0"/>
              <a:t>3. Aerodynamic and Hydrodynamic Properties</a:t>
            </a:r>
          </a:p>
        </p:txBody>
      </p:sp>
      <p:sp>
        <p:nvSpPr>
          <p:cNvPr id="32774" name="Text Box 5" descr="Large confetti">
            <a:extLst>
              <a:ext uri="{FF2B5EF4-FFF2-40B4-BE49-F238E27FC236}">
                <a16:creationId xmlns:a16="http://schemas.microsoft.com/office/drawing/2014/main" id="{4E76F8E2-431B-4443-ACC1-E61D719D5F0E}"/>
              </a:ext>
            </a:extLst>
          </p:cNvPr>
          <p:cNvSpPr txBox="1">
            <a:spLocks noChangeArrowheads="1"/>
          </p:cNvSpPr>
          <p:nvPr/>
        </p:nvSpPr>
        <p:spPr bwMode="auto">
          <a:xfrm>
            <a:off x="1154031" y="981601"/>
            <a:ext cx="535313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Char char="•"/>
            </a:pPr>
            <a:r>
              <a:rPr lang="en-US" altLang="en-US" sz="1800" dirty="0"/>
              <a:t> </a:t>
            </a:r>
            <a:r>
              <a:rPr lang="en-US" altLang="en-US" sz="2400" dirty="0"/>
              <a:t>Pneumatic Conveying</a:t>
            </a:r>
          </a:p>
          <a:p>
            <a:pPr>
              <a:spcBef>
                <a:spcPct val="0"/>
              </a:spcBef>
              <a:buClrTx/>
              <a:buSzTx/>
              <a:buFontTx/>
              <a:buChar char="•"/>
            </a:pPr>
            <a:r>
              <a:rPr lang="en-US" altLang="en-US" sz="2400" dirty="0"/>
              <a:t> Hydraulic transport</a:t>
            </a:r>
          </a:p>
          <a:p>
            <a:pPr>
              <a:spcBef>
                <a:spcPct val="0"/>
              </a:spcBef>
              <a:buClrTx/>
              <a:buSzTx/>
              <a:buFontTx/>
              <a:buChar char="•"/>
            </a:pPr>
            <a:r>
              <a:rPr lang="en-US" altLang="en-US" sz="2400" dirty="0"/>
              <a:t> Terminal velocity of particles in fluids</a:t>
            </a:r>
          </a:p>
        </p:txBody>
      </p:sp>
      <p:sp>
        <p:nvSpPr>
          <p:cNvPr id="32775" name="Line 6">
            <a:extLst>
              <a:ext uri="{FF2B5EF4-FFF2-40B4-BE49-F238E27FC236}">
                <a16:creationId xmlns:a16="http://schemas.microsoft.com/office/drawing/2014/main" id="{029903CA-2F6B-4843-8763-01B63812110D}"/>
              </a:ext>
            </a:extLst>
          </p:cNvPr>
          <p:cNvSpPr>
            <a:spLocks noChangeShapeType="1"/>
          </p:cNvSpPr>
          <p:nvPr/>
        </p:nvSpPr>
        <p:spPr bwMode="auto">
          <a:xfrm>
            <a:off x="4430713" y="2808288"/>
            <a:ext cx="0" cy="4024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76" name="Freeform 7" descr="Large confetti">
            <a:extLst>
              <a:ext uri="{FF2B5EF4-FFF2-40B4-BE49-F238E27FC236}">
                <a16:creationId xmlns:a16="http://schemas.microsoft.com/office/drawing/2014/main" id="{672C47CA-D160-4CE6-B710-20B10961C6D8}"/>
              </a:ext>
            </a:extLst>
          </p:cNvPr>
          <p:cNvSpPr>
            <a:spLocks/>
          </p:cNvSpPr>
          <p:nvPr/>
        </p:nvSpPr>
        <p:spPr bwMode="auto">
          <a:xfrm>
            <a:off x="5959475" y="2860676"/>
            <a:ext cx="1474788" cy="1293813"/>
          </a:xfrm>
          <a:custGeom>
            <a:avLst/>
            <a:gdLst>
              <a:gd name="T0" fmla="*/ 0 w 929"/>
              <a:gd name="T1" fmla="*/ 0 h 815"/>
              <a:gd name="T2" fmla="*/ 0 w 929"/>
              <a:gd name="T3" fmla="*/ 2147483646 h 815"/>
              <a:gd name="T4" fmla="*/ 2147483646 w 929"/>
              <a:gd name="T5" fmla="*/ 2147483646 h 815"/>
              <a:gd name="T6" fmla="*/ 0 60000 65536"/>
              <a:gd name="T7" fmla="*/ 0 60000 65536"/>
              <a:gd name="T8" fmla="*/ 0 60000 65536"/>
              <a:gd name="T9" fmla="*/ 0 w 929"/>
              <a:gd name="T10" fmla="*/ 0 h 815"/>
              <a:gd name="T11" fmla="*/ 929 w 929"/>
              <a:gd name="T12" fmla="*/ 815 h 815"/>
            </a:gdLst>
            <a:ahLst/>
            <a:cxnLst>
              <a:cxn ang="T6">
                <a:pos x="T0" y="T1"/>
              </a:cxn>
              <a:cxn ang="T7">
                <a:pos x="T2" y="T3"/>
              </a:cxn>
              <a:cxn ang="T8">
                <a:pos x="T4" y="T5"/>
              </a:cxn>
            </a:cxnLst>
            <a:rect l="T9" t="T10" r="T11" b="T12"/>
            <a:pathLst>
              <a:path w="929" h="815">
                <a:moveTo>
                  <a:pt x="0" y="0"/>
                </a:moveTo>
                <a:lnTo>
                  <a:pt x="0" y="815"/>
                </a:lnTo>
                <a:lnTo>
                  <a:pt x="929" y="279"/>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77" name="Freeform 8" descr="Large confetti">
            <a:extLst>
              <a:ext uri="{FF2B5EF4-FFF2-40B4-BE49-F238E27FC236}">
                <a16:creationId xmlns:a16="http://schemas.microsoft.com/office/drawing/2014/main" id="{82C7581F-3E7A-463A-87D5-356ECA44E107}"/>
              </a:ext>
            </a:extLst>
          </p:cNvPr>
          <p:cNvSpPr>
            <a:spLocks/>
          </p:cNvSpPr>
          <p:nvPr/>
        </p:nvSpPr>
        <p:spPr bwMode="auto">
          <a:xfrm>
            <a:off x="6011863" y="4089401"/>
            <a:ext cx="1606550" cy="2676525"/>
          </a:xfrm>
          <a:custGeom>
            <a:avLst/>
            <a:gdLst>
              <a:gd name="T0" fmla="*/ 2147483646 w 1012"/>
              <a:gd name="T1" fmla="*/ 0 h 1686"/>
              <a:gd name="T2" fmla="*/ 0 w 1012"/>
              <a:gd name="T3" fmla="*/ 2147483646 h 1686"/>
              <a:gd name="T4" fmla="*/ 0 w 1012"/>
              <a:gd name="T5" fmla="*/ 2147483646 h 1686"/>
              <a:gd name="T6" fmla="*/ 0 60000 65536"/>
              <a:gd name="T7" fmla="*/ 0 60000 65536"/>
              <a:gd name="T8" fmla="*/ 0 60000 65536"/>
              <a:gd name="T9" fmla="*/ 0 w 1012"/>
              <a:gd name="T10" fmla="*/ 0 h 1686"/>
              <a:gd name="T11" fmla="*/ 1012 w 1012"/>
              <a:gd name="T12" fmla="*/ 1686 h 1686"/>
            </a:gdLst>
            <a:ahLst/>
            <a:cxnLst>
              <a:cxn ang="T6">
                <a:pos x="T0" y="T1"/>
              </a:cxn>
              <a:cxn ang="T7">
                <a:pos x="T2" y="T3"/>
              </a:cxn>
              <a:cxn ang="T8">
                <a:pos x="T4" y="T5"/>
              </a:cxn>
            </a:cxnLst>
            <a:rect l="T9" t="T10" r="T11" b="T12"/>
            <a:pathLst>
              <a:path w="1012" h="1686">
                <a:moveTo>
                  <a:pt x="1012" y="0"/>
                </a:moveTo>
                <a:lnTo>
                  <a:pt x="0" y="567"/>
                </a:lnTo>
                <a:lnTo>
                  <a:pt x="0" y="168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78" name="Line 9">
            <a:extLst>
              <a:ext uri="{FF2B5EF4-FFF2-40B4-BE49-F238E27FC236}">
                <a16:creationId xmlns:a16="http://schemas.microsoft.com/office/drawing/2014/main" id="{20FDA70B-B6DD-46EA-9D92-BB4AE0E96A15}"/>
              </a:ext>
            </a:extLst>
          </p:cNvPr>
          <p:cNvSpPr>
            <a:spLocks noChangeShapeType="1"/>
          </p:cNvSpPr>
          <p:nvPr/>
        </p:nvSpPr>
        <p:spPr bwMode="auto">
          <a:xfrm flipV="1">
            <a:off x="5202238" y="6270625"/>
            <a:ext cx="0" cy="1346200"/>
          </a:xfrm>
          <a:prstGeom prst="line">
            <a:avLst/>
          </a:prstGeom>
          <a:noFill/>
          <a:ln w="31750">
            <a:solidFill>
              <a:schemeClr val="accent6">
                <a:lumMod val="40000"/>
                <a:lumOff val="60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79" name="Text Box 10" descr="Large confetti">
            <a:extLst>
              <a:ext uri="{FF2B5EF4-FFF2-40B4-BE49-F238E27FC236}">
                <a16:creationId xmlns:a16="http://schemas.microsoft.com/office/drawing/2014/main" id="{09C27ADA-6A42-4328-9594-5AD0AA81BA67}"/>
              </a:ext>
            </a:extLst>
          </p:cNvPr>
          <p:cNvSpPr txBox="1">
            <a:spLocks noChangeArrowheads="1"/>
          </p:cNvSpPr>
          <p:nvPr/>
        </p:nvSpPr>
        <p:spPr bwMode="auto">
          <a:xfrm>
            <a:off x="4808539" y="7764464"/>
            <a:ext cx="1017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a:t>Air Flow</a:t>
            </a:r>
          </a:p>
        </p:txBody>
      </p:sp>
      <p:sp>
        <p:nvSpPr>
          <p:cNvPr id="32780" name="Line 11">
            <a:extLst>
              <a:ext uri="{FF2B5EF4-FFF2-40B4-BE49-F238E27FC236}">
                <a16:creationId xmlns:a16="http://schemas.microsoft.com/office/drawing/2014/main" id="{E451AEEE-6B1B-43FA-A270-21A9E39D4438}"/>
              </a:ext>
            </a:extLst>
          </p:cNvPr>
          <p:cNvSpPr>
            <a:spLocks noChangeShapeType="1"/>
          </p:cNvSpPr>
          <p:nvPr/>
        </p:nvSpPr>
        <p:spPr bwMode="auto">
          <a:xfrm flipH="1">
            <a:off x="6507163" y="3410655"/>
            <a:ext cx="1420812" cy="80892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2781" name="Text Box 12" descr="Large confetti">
            <a:extLst>
              <a:ext uri="{FF2B5EF4-FFF2-40B4-BE49-F238E27FC236}">
                <a16:creationId xmlns:a16="http://schemas.microsoft.com/office/drawing/2014/main" id="{D6BD5631-646C-4799-8AC7-4068AE931778}"/>
              </a:ext>
            </a:extLst>
          </p:cNvPr>
          <p:cNvSpPr txBox="1">
            <a:spLocks noChangeArrowheads="1"/>
          </p:cNvSpPr>
          <p:nvPr/>
        </p:nvSpPr>
        <p:spPr bwMode="auto">
          <a:xfrm>
            <a:off x="8023225" y="2754201"/>
            <a:ext cx="23006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t>Wheat contaminated</a:t>
            </a:r>
          </a:p>
          <a:p>
            <a:pPr>
              <a:spcBef>
                <a:spcPct val="0"/>
              </a:spcBef>
              <a:buClrTx/>
              <a:buSzTx/>
              <a:buFontTx/>
              <a:buNone/>
            </a:pPr>
            <a:r>
              <a:rPr lang="en-US" altLang="en-US" sz="1800" dirty="0"/>
              <a:t>by weed seeds</a:t>
            </a:r>
          </a:p>
        </p:txBody>
      </p:sp>
      <p:sp>
        <p:nvSpPr>
          <p:cNvPr id="32782" name="Freeform 13">
            <a:extLst>
              <a:ext uri="{FF2B5EF4-FFF2-40B4-BE49-F238E27FC236}">
                <a16:creationId xmlns:a16="http://schemas.microsoft.com/office/drawing/2014/main" id="{060FE735-4700-456B-B421-C1C577EAFEAD}"/>
              </a:ext>
            </a:extLst>
          </p:cNvPr>
          <p:cNvSpPr>
            <a:spLocks/>
          </p:cNvSpPr>
          <p:nvPr/>
        </p:nvSpPr>
        <p:spPr bwMode="auto">
          <a:xfrm>
            <a:off x="5370513" y="3540126"/>
            <a:ext cx="692150" cy="1033463"/>
          </a:xfrm>
          <a:custGeom>
            <a:avLst/>
            <a:gdLst>
              <a:gd name="T0" fmla="*/ 2147483646 w 436"/>
              <a:gd name="T1" fmla="*/ 2147483646 h 651"/>
              <a:gd name="T2" fmla="*/ 2147483646 w 436"/>
              <a:gd name="T3" fmla="*/ 2147483646 h 651"/>
              <a:gd name="T4" fmla="*/ 2147483646 w 436"/>
              <a:gd name="T5" fmla="*/ 2147483646 h 651"/>
              <a:gd name="T6" fmla="*/ 0 w 436"/>
              <a:gd name="T7" fmla="*/ 0 h 651"/>
              <a:gd name="T8" fmla="*/ 0 60000 65536"/>
              <a:gd name="T9" fmla="*/ 0 60000 65536"/>
              <a:gd name="T10" fmla="*/ 0 60000 65536"/>
              <a:gd name="T11" fmla="*/ 0 60000 65536"/>
              <a:gd name="T12" fmla="*/ 0 w 436"/>
              <a:gd name="T13" fmla="*/ 0 h 651"/>
              <a:gd name="T14" fmla="*/ 436 w 436"/>
              <a:gd name="T15" fmla="*/ 651 h 651"/>
            </a:gdLst>
            <a:ahLst/>
            <a:cxnLst>
              <a:cxn ang="T8">
                <a:pos x="T0" y="T1"/>
              </a:cxn>
              <a:cxn ang="T9">
                <a:pos x="T2" y="T3"/>
              </a:cxn>
              <a:cxn ang="T10">
                <a:pos x="T4" y="T5"/>
              </a:cxn>
              <a:cxn ang="T11">
                <a:pos x="T6" y="T7"/>
              </a:cxn>
            </a:cxnLst>
            <a:rect l="T12" t="T13" r="T14" b="T15"/>
            <a:pathLst>
              <a:path w="436" h="651">
                <a:moveTo>
                  <a:pt x="436" y="543"/>
                </a:moveTo>
                <a:cubicBezTo>
                  <a:pt x="376" y="571"/>
                  <a:pt x="317" y="600"/>
                  <a:pt x="264" y="601"/>
                </a:cubicBezTo>
                <a:cubicBezTo>
                  <a:pt x="211" y="602"/>
                  <a:pt x="160" y="651"/>
                  <a:pt x="116" y="551"/>
                </a:cubicBezTo>
                <a:cubicBezTo>
                  <a:pt x="72" y="451"/>
                  <a:pt x="36" y="225"/>
                  <a:pt x="0" y="0"/>
                </a:cubicBezTo>
              </a:path>
            </a:pathLst>
          </a:custGeom>
          <a:noFill/>
          <a:ln w="38100">
            <a:solidFill>
              <a:srgbClr val="92D05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83" name="Rectangle 14" descr="Large confetti">
            <a:extLst>
              <a:ext uri="{FF2B5EF4-FFF2-40B4-BE49-F238E27FC236}">
                <a16:creationId xmlns:a16="http://schemas.microsoft.com/office/drawing/2014/main" id="{BBD61D3B-D861-49D1-AF60-B871D1BA2FB0}"/>
              </a:ext>
            </a:extLst>
          </p:cNvPr>
          <p:cNvSpPr>
            <a:spLocks noChangeArrowheads="1"/>
          </p:cNvSpPr>
          <p:nvPr/>
        </p:nvSpPr>
        <p:spPr bwMode="auto">
          <a:xfrm>
            <a:off x="4531562" y="2992437"/>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t>weed seeds</a:t>
            </a:r>
          </a:p>
        </p:txBody>
      </p:sp>
      <p:sp>
        <p:nvSpPr>
          <p:cNvPr id="32784" name="Freeform 15">
            <a:extLst>
              <a:ext uri="{FF2B5EF4-FFF2-40B4-BE49-F238E27FC236}">
                <a16:creationId xmlns:a16="http://schemas.microsoft.com/office/drawing/2014/main" id="{0EC30FAC-8D21-48F4-ACE1-02F45B78AA74}"/>
              </a:ext>
            </a:extLst>
          </p:cNvPr>
          <p:cNvSpPr>
            <a:spLocks/>
          </p:cNvSpPr>
          <p:nvPr/>
        </p:nvSpPr>
        <p:spPr bwMode="auto">
          <a:xfrm>
            <a:off x="5251450" y="4572001"/>
            <a:ext cx="850900" cy="1006475"/>
          </a:xfrm>
          <a:custGeom>
            <a:avLst/>
            <a:gdLst>
              <a:gd name="T0" fmla="*/ 2147483646 w 536"/>
              <a:gd name="T1" fmla="*/ 0 h 634"/>
              <a:gd name="T2" fmla="*/ 2147483646 w 536"/>
              <a:gd name="T3" fmla="*/ 2147483646 h 634"/>
              <a:gd name="T4" fmla="*/ 2147483646 w 536"/>
              <a:gd name="T5" fmla="*/ 2147483646 h 634"/>
              <a:gd name="T6" fmla="*/ 2147483646 w 536"/>
              <a:gd name="T7" fmla="*/ 2147483646 h 634"/>
              <a:gd name="T8" fmla="*/ 2147483646 w 536"/>
              <a:gd name="T9" fmla="*/ 2147483646 h 634"/>
              <a:gd name="T10" fmla="*/ 2147483646 w 536"/>
              <a:gd name="T11" fmla="*/ 2147483646 h 634"/>
              <a:gd name="T12" fmla="*/ 2147483646 w 536"/>
              <a:gd name="T13" fmla="*/ 2147483646 h 634"/>
              <a:gd name="T14" fmla="*/ 0 60000 65536"/>
              <a:gd name="T15" fmla="*/ 0 60000 65536"/>
              <a:gd name="T16" fmla="*/ 0 60000 65536"/>
              <a:gd name="T17" fmla="*/ 0 60000 65536"/>
              <a:gd name="T18" fmla="*/ 0 60000 65536"/>
              <a:gd name="T19" fmla="*/ 0 60000 65536"/>
              <a:gd name="T20" fmla="*/ 0 60000 65536"/>
              <a:gd name="T21" fmla="*/ 0 w 536"/>
              <a:gd name="T22" fmla="*/ 0 h 634"/>
              <a:gd name="T23" fmla="*/ 536 w 536"/>
              <a:gd name="T24" fmla="*/ 634 h 6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6" h="634">
                <a:moveTo>
                  <a:pt x="536" y="0"/>
                </a:moveTo>
                <a:cubicBezTo>
                  <a:pt x="460" y="25"/>
                  <a:pt x="385" y="51"/>
                  <a:pt x="322" y="74"/>
                </a:cubicBezTo>
                <a:cubicBezTo>
                  <a:pt x="259" y="97"/>
                  <a:pt x="199" y="113"/>
                  <a:pt x="158" y="140"/>
                </a:cubicBezTo>
                <a:cubicBezTo>
                  <a:pt x="117" y="167"/>
                  <a:pt x="97" y="201"/>
                  <a:pt x="75" y="239"/>
                </a:cubicBezTo>
                <a:cubicBezTo>
                  <a:pt x="53" y="277"/>
                  <a:pt x="38" y="326"/>
                  <a:pt x="26" y="370"/>
                </a:cubicBezTo>
                <a:cubicBezTo>
                  <a:pt x="14" y="414"/>
                  <a:pt x="2" y="458"/>
                  <a:pt x="1" y="502"/>
                </a:cubicBezTo>
                <a:cubicBezTo>
                  <a:pt x="0" y="546"/>
                  <a:pt x="9" y="590"/>
                  <a:pt x="18" y="634"/>
                </a:cubicBezTo>
              </a:path>
            </a:pathLst>
          </a:custGeom>
          <a:noFill/>
          <a:ln w="38100">
            <a:solidFill>
              <a:srgbClr val="FFC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785" name="Rectangle 16" descr="Large confetti">
            <a:extLst>
              <a:ext uri="{FF2B5EF4-FFF2-40B4-BE49-F238E27FC236}">
                <a16:creationId xmlns:a16="http://schemas.microsoft.com/office/drawing/2014/main" id="{DEB4705E-577C-48B1-A776-D32C71F50625}"/>
              </a:ext>
            </a:extLst>
          </p:cNvPr>
          <p:cNvSpPr>
            <a:spLocks noChangeArrowheads="1"/>
          </p:cNvSpPr>
          <p:nvPr/>
        </p:nvSpPr>
        <p:spPr bwMode="auto">
          <a:xfrm>
            <a:off x="4786314" y="5538788"/>
            <a:ext cx="9159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a:t>Wheat </a:t>
            </a:r>
          </a:p>
          <a:p>
            <a:pPr>
              <a:spcBef>
                <a:spcPct val="0"/>
              </a:spcBef>
              <a:buClrTx/>
              <a:buSzTx/>
              <a:buFontTx/>
              <a:buNone/>
            </a:pPr>
            <a:r>
              <a:rPr lang="en-US" altLang="en-US" sz="1800"/>
              <a:t>grains</a:t>
            </a:r>
          </a:p>
        </p:txBody>
      </p:sp>
      <p:sp>
        <p:nvSpPr>
          <p:cNvPr id="2" name="Date Placeholder 1"/>
          <p:cNvSpPr>
            <a:spLocks noGrp="1"/>
          </p:cNvSpPr>
          <p:nvPr>
            <p:ph type="dt" sz="half" idx="10"/>
          </p:nvPr>
        </p:nvSpPr>
        <p:spPr/>
        <p:txBody>
          <a:bodyPr/>
          <a:lstStyle/>
          <a:p>
            <a:pPr>
              <a:defRPr/>
            </a:pPr>
            <a:r>
              <a:rPr lang="en-US" sz="1600" dirty="0"/>
              <a:t>ABE 303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3795" name="Footer Placeholder 2">
            <a:extLst>
              <a:ext uri="{FF2B5EF4-FFF2-40B4-BE49-F238E27FC236}">
                <a16:creationId xmlns:a16="http://schemas.microsoft.com/office/drawing/2014/main" id="{F3918CB7-1739-4BB3-AF98-0E0C591A037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0000"/>
                </a:solidFill>
              </a:rPr>
              <a:t>Introduction</a:t>
            </a:r>
          </a:p>
        </p:txBody>
      </p:sp>
      <p:sp>
        <p:nvSpPr>
          <p:cNvPr id="33796" name="Slide Number Placeholder 3">
            <a:extLst>
              <a:ext uri="{FF2B5EF4-FFF2-40B4-BE49-F238E27FC236}">
                <a16:creationId xmlns:a16="http://schemas.microsoft.com/office/drawing/2014/main" id="{DA761DC1-5A39-41A5-85A8-55B9C9742F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9C5B53A4-6661-4C5A-B0C2-FEE13F96CDCC}" type="slidenum">
              <a:rPr lang="en-US" altLang="en-US" sz="1600"/>
              <a:pPr>
                <a:spcBef>
                  <a:spcPct val="0"/>
                </a:spcBef>
                <a:buClrTx/>
                <a:buSzTx/>
                <a:buFontTx/>
                <a:buNone/>
              </a:pPr>
              <a:t>18</a:t>
            </a:fld>
            <a:endParaRPr lang="en-US" altLang="en-US" sz="1600" dirty="0"/>
          </a:p>
        </p:txBody>
      </p:sp>
      <p:sp>
        <p:nvSpPr>
          <p:cNvPr id="44038" name="Text Box 5" descr="Large confetti">
            <a:extLst>
              <a:ext uri="{FF2B5EF4-FFF2-40B4-BE49-F238E27FC236}">
                <a16:creationId xmlns:a16="http://schemas.microsoft.com/office/drawing/2014/main" id="{35E1D0EA-2876-48D8-9B21-1CE25F4FA627}"/>
              </a:ext>
            </a:extLst>
          </p:cNvPr>
          <p:cNvSpPr txBox="1">
            <a:spLocks noChangeArrowheads="1"/>
          </p:cNvSpPr>
          <p:nvPr/>
        </p:nvSpPr>
        <p:spPr bwMode="auto">
          <a:xfrm>
            <a:off x="3863975" y="368982"/>
            <a:ext cx="4873625" cy="523875"/>
          </a:xfrm>
          <a:prstGeom prst="rect">
            <a:avLst/>
          </a:prstGeom>
          <a:noFill/>
          <a:ln w="9525">
            <a:noFill/>
            <a:miter lim="800000"/>
            <a:headEnd/>
            <a:tailEnd/>
          </a:ln>
        </p:spPr>
        <p:txBody>
          <a:bodyPr wrap="none">
            <a:spAutoFit/>
          </a:bodyPr>
          <a:lstStyle/>
          <a:p>
            <a:pPr>
              <a:defRPr/>
            </a:pPr>
            <a:r>
              <a:rPr lang="en-US" sz="2800" b="1" dirty="0">
                <a:solidFill>
                  <a:schemeClr val="bg1">
                    <a:lumMod val="75000"/>
                  </a:schemeClr>
                </a:solidFill>
                <a:latin typeface="Arial" charset="0"/>
              </a:rPr>
              <a:t>COFFEE FARMS IN BRAZIL</a:t>
            </a:r>
          </a:p>
        </p:txBody>
      </p:sp>
      <p:pic>
        <p:nvPicPr>
          <p:cNvPr id="33798" name="Picture 6" descr="Coffee Plantation.JPG">
            <a:extLst>
              <a:ext uri="{FF2B5EF4-FFF2-40B4-BE49-F238E27FC236}">
                <a16:creationId xmlns:a16="http://schemas.microsoft.com/office/drawing/2014/main" id="{E87C8DC7-0A03-4B19-8D46-C38851133A1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65943" y="1231901"/>
            <a:ext cx="9260114" cy="694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sz="1600" dirty="0">
                <a:solidFill>
                  <a:srgbClr val="000000"/>
                </a:solidFill>
              </a:rPr>
              <a:t>ABE 303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7070FF"/>
        </a:solidFill>
        <a:effectLst/>
      </p:bgPr>
    </p:bg>
    <p:spTree>
      <p:nvGrpSpPr>
        <p:cNvPr id="1" name=""/>
        <p:cNvGrpSpPr/>
        <p:nvPr/>
      </p:nvGrpSpPr>
      <p:grpSpPr>
        <a:xfrm>
          <a:off x="0" y="0"/>
          <a:ext cx="0" cy="0"/>
          <a:chOff x="0" y="0"/>
          <a:chExt cx="0" cy="0"/>
        </a:xfrm>
      </p:grpSpPr>
      <p:sp>
        <p:nvSpPr>
          <p:cNvPr id="34819" name="Footer Placeholder 2">
            <a:extLst>
              <a:ext uri="{FF2B5EF4-FFF2-40B4-BE49-F238E27FC236}">
                <a16:creationId xmlns:a16="http://schemas.microsoft.com/office/drawing/2014/main" id="{75A48A0B-4ED6-4767-A92F-734CC88E0C8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200"/>
              <a:t>Introduction</a:t>
            </a:r>
          </a:p>
        </p:txBody>
      </p:sp>
      <p:sp>
        <p:nvSpPr>
          <p:cNvPr id="34820" name="Slide Number Placeholder 3">
            <a:extLst>
              <a:ext uri="{FF2B5EF4-FFF2-40B4-BE49-F238E27FC236}">
                <a16:creationId xmlns:a16="http://schemas.microsoft.com/office/drawing/2014/main" id="{BAC39980-FC86-4513-B32D-55E34E5A98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CD37A639-A71E-496D-BCB9-A6129C8884B9}" type="slidenum">
              <a:rPr lang="en-US" altLang="en-US" sz="1200"/>
              <a:pPr>
                <a:spcBef>
                  <a:spcPct val="0"/>
                </a:spcBef>
                <a:buClrTx/>
                <a:buSzTx/>
                <a:buFontTx/>
                <a:buNone/>
              </a:pPr>
              <a:t>19</a:t>
            </a:fld>
            <a:endParaRPr lang="en-US" altLang="en-US" sz="1200"/>
          </a:p>
        </p:txBody>
      </p:sp>
      <p:pic>
        <p:nvPicPr>
          <p:cNvPr id="34821" name="Picture 6" descr="Collecting Coffee 2.JPG">
            <a:extLst>
              <a:ext uri="{FF2B5EF4-FFF2-40B4-BE49-F238E27FC236}">
                <a16:creationId xmlns:a16="http://schemas.microsoft.com/office/drawing/2014/main" id="{430A2A8B-1EF0-4A23-AF9B-87993C58F2F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5564" y="1069976"/>
            <a:ext cx="4510087"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0B8CF708-FF1D-4D4D-B81D-ADCB0AB94A9E}"/>
              </a:ext>
            </a:extLst>
          </p:cNvPr>
          <p:cNvSpPr txBox="1"/>
          <p:nvPr/>
        </p:nvSpPr>
        <p:spPr>
          <a:xfrm>
            <a:off x="4295775" y="446088"/>
            <a:ext cx="3690938" cy="584200"/>
          </a:xfrm>
          <a:prstGeom prst="rect">
            <a:avLst/>
          </a:prstGeom>
          <a:noFill/>
        </p:spPr>
        <p:txBody>
          <a:bodyPr wrap="none">
            <a:spAutoFit/>
          </a:bodyPr>
          <a:lstStyle/>
          <a:p>
            <a:pPr>
              <a:defRPr/>
            </a:pPr>
            <a:r>
              <a:rPr lang="en-US" sz="3200" b="1" dirty="0">
                <a:solidFill>
                  <a:schemeClr val="bg1">
                    <a:lumMod val="75000"/>
                  </a:schemeClr>
                </a:solidFill>
                <a:latin typeface="Arial" charset="0"/>
              </a:rPr>
              <a:t>Harvesting Coffee</a:t>
            </a:r>
          </a:p>
        </p:txBody>
      </p:sp>
      <p:pic>
        <p:nvPicPr>
          <p:cNvPr id="34823" name="Picture 8" descr="collecting coffee.JPG">
            <a:extLst>
              <a:ext uri="{FF2B5EF4-FFF2-40B4-BE49-F238E27FC236}">
                <a16:creationId xmlns:a16="http://schemas.microsoft.com/office/drawing/2014/main" id="{E593E6F3-FDFA-469F-B27F-47A9CC113D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95726" y="4752975"/>
            <a:ext cx="4545013"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a:t>ABE 303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7410" name="Text Box 4">
            <a:extLst>
              <a:ext uri="{FF2B5EF4-FFF2-40B4-BE49-F238E27FC236}">
                <a16:creationId xmlns:a16="http://schemas.microsoft.com/office/drawing/2014/main" id="{E14D278B-225E-4EEB-8A94-EAE4EECEF3C4}"/>
              </a:ext>
            </a:extLst>
          </p:cNvPr>
          <p:cNvSpPr txBox="1">
            <a:spLocks noChangeArrowheads="1"/>
          </p:cNvSpPr>
          <p:nvPr/>
        </p:nvSpPr>
        <p:spPr bwMode="auto">
          <a:xfrm>
            <a:off x="4266407" y="196852"/>
            <a:ext cx="35623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b="1" u="sng" dirty="0">
                <a:solidFill>
                  <a:srgbClr val="000000"/>
                </a:solidFill>
                <a:latin typeface="Times New Roman" panose="02020603050405020304" pitchFamily="18" charset="0"/>
              </a:rPr>
              <a:t>Physical Properties</a:t>
            </a:r>
          </a:p>
        </p:txBody>
      </p:sp>
      <p:sp>
        <p:nvSpPr>
          <p:cNvPr id="17411" name="Text Box 5">
            <a:extLst>
              <a:ext uri="{FF2B5EF4-FFF2-40B4-BE49-F238E27FC236}">
                <a16:creationId xmlns:a16="http://schemas.microsoft.com/office/drawing/2014/main" id="{7AD00F59-C51B-418A-94B3-6125AB8F15F0}"/>
              </a:ext>
            </a:extLst>
          </p:cNvPr>
          <p:cNvSpPr txBox="1">
            <a:spLocks noChangeArrowheads="1"/>
          </p:cNvSpPr>
          <p:nvPr/>
        </p:nvSpPr>
        <p:spPr bwMode="auto">
          <a:xfrm>
            <a:off x="307975" y="987428"/>
            <a:ext cx="7178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263650" indent="-1143000">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i="1" dirty="0">
                <a:solidFill>
                  <a:srgbClr val="000000"/>
                </a:solidFill>
                <a:latin typeface="+mj-lt"/>
              </a:rPr>
              <a:t>Physics: </a:t>
            </a:r>
            <a:r>
              <a:rPr lang="en-US" altLang="en-US" sz="2000" dirty="0">
                <a:solidFill>
                  <a:srgbClr val="000000"/>
                </a:solidFill>
                <a:latin typeface="+mj-lt"/>
              </a:rPr>
              <a:t>The study of the interaction of matter and energy</a:t>
            </a:r>
            <a:endParaRPr lang="en-US" altLang="en-US" sz="2000" b="1" i="1" dirty="0">
              <a:solidFill>
                <a:srgbClr val="000000"/>
              </a:solidFill>
              <a:latin typeface="+mj-lt"/>
            </a:endParaRPr>
          </a:p>
        </p:txBody>
      </p:sp>
      <p:sp>
        <p:nvSpPr>
          <p:cNvPr id="17412" name="Text Box 6">
            <a:extLst>
              <a:ext uri="{FF2B5EF4-FFF2-40B4-BE49-F238E27FC236}">
                <a16:creationId xmlns:a16="http://schemas.microsoft.com/office/drawing/2014/main" id="{F1F9B466-D0AB-4632-B111-D454E9F7FC82}"/>
              </a:ext>
            </a:extLst>
          </p:cNvPr>
          <p:cNvSpPr txBox="1">
            <a:spLocks noChangeArrowheads="1"/>
          </p:cNvSpPr>
          <p:nvPr/>
        </p:nvSpPr>
        <p:spPr bwMode="auto">
          <a:xfrm>
            <a:off x="418808" y="1683088"/>
            <a:ext cx="76951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63650" indent="-1263650">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i="1" dirty="0">
                <a:solidFill>
                  <a:srgbClr val="000000"/>
                </a:solidFill>
                <a:latin typeface="+mj-lt"/>
              </a:rPr>
              <a:t>Property:</a:t>
            </a:r>
            <a:r>
              <a:rPr lang="en-US" altLang="en-US" sz="2400" dirty="0">
                <a:solidFill>
                  <a:srgbClr val="000000"/>
                </a:solidFill>
                <a:latin typeface="+mj-lt"/>
              </a:rPr>
              <a:t> </a:t>
            </a:r>
            <a:r>
              <a:rPr lang="en-US" altLang="en-US" sz="2000" dirty="0">
                <a:solidFill>
                  <a:srgbClr val="000000"/>
                </a:solidFill>
                <a:latin typeface="+mj-lt"/>
              </a:rPr>
              <a:t>An attribute or characteristic of an object or material</a:t>
            </a:r>
            <a:endParaRPr lang="en-US" altLang="en-US" sz="2000" b="1" i="1" dirty="0">
              <a:solidFill>
                <a:srgbClr val="000000"/>
              </a:solidFill>
              <a:latin typeface="+mj-lt"/>
            </a:endParaRPr>
          </a:p>
        </p:txBody>
      </p:sp>
      <p:sp>
        <p:nvSpPr>
          <p:cNvPr id="17413" name="Text Box 7">
            <a:extLst>
              <a:ext uri="{FF2B5EF4-FFF2-40B4-BE49-F238E27FC236}">
                <a16:creationId xmlns:a16="http://schemas.microsoft.com/office/drawing/2014/main" id="{D1ADE7EF-FB3A-46B1-B1D8-450AD877B945}"/>
              </a:ext>
            </a:extLst>
          </p:cNvPr>
          <p:cNvSpPr txBox="1">
            <a:spLocks noChangeArrowheads="1"/>
          </p:cNvSpPr>
          <p:nvPr/>
        </p:nvSpPr>
        <p:spPr bwMode="auto">
          <a:xfrm>
            <a:off x="2551341" y="3746719"/>
            <a:ext cx="61884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01638" indent="-401638">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Char char="•"/>
            </a:pPr>
            <a:r>
              <a:rPr lang="en-US" altLang="en-US" sz="2000" b="1" dirty="0">
                <a:solidFill>
                  <a:srgbClr val="0033CC"/>
                </a:solidFill>
                <a:latin typeface="+mn-lt"/>
              </a:rPr>
              <a:t>THERMAL PROPERTIES (Physical-Chemistry)</a:t>
            </a:r>
          </a:p>
          <a:p>
            <a:pPr eaLnBrk="1" hangingPunct="1">
              <a:spcBef>
                <a:spcPct val="0"/>
              </a:spcBef>
              <a:buClrTx/>
              <a:buSzTx/>
              <a:buFontTx/>
              <a:buChar char="•"/>
            </a:pPr>
            <a:r>
              <a:rPr lang="en-US" altLang="en-US" sz="2000" b="1" dirty="0">
                <a:solidFill>
                  <a:srgbClr val="0033CC"/>
                </a:solidFill>
                <a:latin typeface="+mn-lt"/>
              </a:rPr>
              <a:t>MECHANICAL PROPERTIES (Rheology)</a:t>
            </a:r>
          </a:p>
          <a:p>
            <a:pPr eaLnBrk="1" hangingPunct="1">
              <a:spcBef>
                <a:spcPct val="0"/>
              </a:spcBef>
              <a:buClrTx/>
              <a:buSzTx/>
              <a:buFontTx/>
              <a:buChar char="•"/>
            </a:pPr>
            <a:r>
              <a:rPr lang="en-US" altLang="en-US" sz="2000" b="1" dirty="0">
                <a:solidFill>
                  <a:srgbClr val="0033CC"/>
                </a:solidFill>
                <a:latin typeface="+mn-lt"/>
              </a:rPr>
              <a:t>SORPTION AND DIFFUSION PROPERTIES</a:t>
            </a:r>
          </a:p>
          <a:p>
            <a:pPr eaLnBrk="1" hangingPunct="1">
              <a:spcBef>
                <a:spcPct val="0"/>
              </a:spcBef>
              <a:buClrTx/>
              <a:buSzTx/>
              <a:buFontTx/>
              <a:buChar char="•"/>
            </a:pPr>
            <a:r>
              <a:rPr lang="en-US" altLang="en-US" sz="2000" b="1" dirty="0">
                <a:solidFill>
                  <a:srgbClr val="0033CC"/>
                </a:solidFill>
                <a:latin typeface="+mn-lt"/>
              </a:rPr>
              <a:t>ELECTROMAGNETIC PROPERTIES</a:t>
            </a:r>
          </a:p>
        </p:txBody>
      </p:sp>
      <p:sp>
        <p:nvSpPr>
          <p:cNvPr id="17414" name="Text Box 8">
            <a:extLst>
              <a:ext uri="{FF2B5EF4-FFF2-40B4-BE49-F238E27FC236}">
                <a16:creationId xmlns:a16="http://schemas.microsoft.com/office/drawing/2014/main" id="{6C062687-4D5D-43BC-A07B-E2D642FD51B3}"/>
              </a:ext>
            </a:extLst>
          </p:cNvPr>
          <p:cNvSpPr txBox="1">
            <a:spLocks noChangeArrowheads="1"/>
          </p:cNvSpPr>
          <p:nvPr/>
        </p:nvSpPr>
        <p:spPr bwMode="auto">
          <a:xfrm>
            <a:off x="2756568" y="6772443"/>
            <a:ext cx="221246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b="1" u="sng" dirty="0">
                <a:solidFill>
                  <a:srgbClr val="000000"/>
                </a:solidFill>
              </a:rPr>
              <a:t>Physical </a:t>
            </a:r>
          </a:p>
          <a:p>
            <a:pPr eaLnBrk="1" hangingPunct="1">
              <a:spcBef>
                <a:spcPct val="0"/>
              </a:spcBef>
              <a:buClrTx/>
              <a:buSzTx/>
              <a:buFontTx/>
              <a:buNone/>
            </a:pPr>
            <a:r>
              <a:rPr lang="en-US" altLang="en-US" b="1" u="sng" dirty="0">
                <a:solidFill>
                  <a:srgbClr val="000000"/>
                </a:solidFill>
              </a:rPr>
              <a:t>Properties</a:t>
            </a:r>
          </a:p>
        </p:txBody>
      </p:sp>
      <p:sp>
        <p:nvSpPr>
          <p:cNvPr id="17415" name="Line 9">
            <a:extLst>
              <a:ext uri="{FF2B5EF4-FFF2-40B4-BE49-F238E27FC236}">
                <a16:creationId xmlns:a16="http://schemas.microsoft.com/office/drawing/2014/main" id="{BD2FE5FD-CE36-45BB-9F00-1B23235EEA3E}"/>
              </a:ext>
            </a:extLst>
          </p:cNvPr>
          <p:cNvSpPr>
            <a:spLocks noChangeShapeType="1"/>
          </p:cNvSpPr>
          <p:nvPr/>
        </p:nvSpPr>
        <p:spPr bwMode="auto">
          <a:xfrm flipV="1">
            <a:off x="5448176" y="6080508"/>
            <a:ext cx="1706562" cy="731837"/>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16" name="Line 10">
            <a:extLst>
              <a:ext uri="{FF2B5EF4-FFF2-40B4-BE49-F238E27FC236}">
                <a16:creationId xmlns:a16="http://schemas.microsoft.com/office/drawing/2014/main" id="{22B106E5-51F7-4885-B43B-ACCCC0B17E95}"/>
              </a:ext>
            </a:extLst>
          </p:cNvPr>
          <p:cNvSpPr>
            <a:spLocks noChangeShapeType="1"/>
          </p:cNvSpPr>
          <p:nvPr/>
        </p:nvSpPr>
        <p:spPr bwMode="auto">
          <a:xfrm>
            <a:off x="5616593" y="7729623"/>
            <a:ext cx="1869950" cy="499978"/>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17" name="Text Box 11">
            <a:extLst>
              <a:ext uri="{FF2B5EF4-FFF2-40B4-BE49-F238E27FC236}">
                <a16:creationId xmlns:a16="http://schemas.microsoft.com/office/drawing/2014/main" id="{3AF7D4C1-3B3E-437A-A587-DA3BF55574DB}"/>
              </a:ext>
            </a:extLst>
          </p:cNvPr>
          <p:cNvSpPr txBox="1">
            <a:spLocks noChangeArrowheads="1"/>
          </p:cNvSpPr>
          <p:nvPr/>
        </p:nvSpPr>
        <p:spPr bwMode="auto">
          <a:xfrm>
            <a:off x="7435116" y="5615429"/>
            <a:ext cx="1707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dirty="0">
                <a:solidFill>
                  <a:srgbClr val="000000"/>
                </a:solidFill>
              </a:rPr>
              <a:t>Intrinsic </a:t>
            </a:r>
          </a:p>
          <a:p>
            <a:pPr eaLnBrk="1" hangingPunct="1">
              <a:spcBef>
                <a:spcPct val="0"/>
              </a:spcBef>
              <a:buClrTx/>
              <a:buSzTx/>
              <a:buFontTx/>
              <a:buNone/>
            </a:pPr>
            <a:r>
              <a:rPr lang="en-US" altLang="en-US" sz="2400" b="1" dirty="0">
                <a:solidFill>
                  <a:srgbClr val="000000"/>
                </a:solidFill>
              </a:rPr>
              <a:t>Properties</a:t>
            </a:r>
          </a:p>
        </p:txBody>
      </p:sp>
      <p:sp>
        <p:nvSpPr>
          <p:cNvPr id="17418" name="Text Box 12">
            <a:extLst>
              <a:ext uri="{FF2B5EF4-FFF2-40B4-BE49-F238E27FC236}">
                <a16:creationId xmlns:a16="http://schemas.microsoft.com/office/drawing/2014/main" id="{6C044958-521C-4446-A828-D56D79B7FD00}"/>
              </a:ext>
            </a:extLst>
          </p:cNvPr>
          <p:cNvSpPr txBox="1">
            <a:spLocks noChangeArrowheads="1"/>
          </p:cNvSpPr>
          <p:nvPr/>
        </p:nvSpPr>
        <p:spPr bwMode="auto">
          <a:xfrm>
            <a:off x="7699256" y="7775078"/>
            <a:ext cx="20810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dirty="0">
                <a:solidFill>
                  <a:srgbClr val="000000"/>
                </a:solidFill>
                <a:latin typeface="+mn-lt"/>
              </a:rPr>
              <a:t>Non-Intrinsic</a:t>
            </a:r>
          </a:p>
          <a:p>
            <a:pPr eaLnBrk="1" hangingPunct="1">
              <a:spcBef>
                <a:spcPct val="0"/>
              </a:spcBef>
              <a:buClrTx/>
              <a:buSzTx/>
              <a:buFontTx/>
              <a:buNone/>
            </a:pPr>
            <a:r>
              <a:rPr lang="en-US" altLang="en-US" sz="2400" b="1" dirty="0">
                <a:solidFill>
                  <a:srgbClr val="000000"/>
                </a:solidFill>
                <a:latin typeface="+mn-lt"/>
              </a:rPr>
              <a:t>Properties</a:t>
            </a:r>
          </a:p>
        </p:txBody>
      </p:sp>
      <p:sp>
        <p:nvSpPr>
          <p:cNvPr id="17419" name="Text Box 14" descr="Large confetti">
            <a:extLst>
              <a:ext uri="{FF2B5EF4-FFF2-40B4-BE49-F238E27FC236}">
                <a16:creationId xmlns:a16="http://schemas.microsoft.com/office/drawing/2014/main" id="{FF6CBE3A-D93E-459F-98CB-ADE3BB6F4B9A}"/>
              </a:ext>
            </a:extLst>
          </p:cNvPr>
          <p:cNvSpPr txBox="1">
            <a:spLocks noChangeArrowheads="1"/>
          </p:cNvSpPr>
          <p:nvPr/>
        </p:nvSpPr>
        <p:spPr bwMode="auto">
          <a:xfrm>
            <a:off x="489076" y="2274541"/>
            <a:ext cx="1110113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800" b="1" i="1" dirty="0">
                <a:solidFill>
                  <a:schemeClr val="bg1"/>
                </a:solidFill>
                <a:latin typeface="+mj-lt"/>
              </a:rPr>
              <a:t>Physical Property: </a:t>
            </a:r>
            <a:r>
              <a:rPr lang="en-US" altLang="en-US" sz="2800" dirty="0">
                <a:solidFill>
                  <a:schemeClr val="bg1"/>
                </a:solidFill>
                <a:latin typeface="+mj-lt"/>
              </a:rPr>
              <a:t>An attribute of the material that gives a particular measure of the material behavior as </a:t>
            </a:r>
            <a:r>
              <a:rPr lang="en-US" altLang="en-US" sz="2800" b="1" i="1" dirty="0">
                <a:solidFill>
                  <a:schemeClr val="bg1"/>
                </a:solidFill>
                <a:latin typeface="+mj-lt"/>
              </a:rPr>
              <a:t>matter</a:t>
            </a:r>
            <a:r>
              <a:rPr lang="en-US" altLang="en-US" sz="2800" dirty="0">
                <a:solidFill>
                  <a:schemeClr val="bg1"/>
                </a:solidFill>
                <a:latin typeface="+mj-lt"/>
              </a:rPr>
              <a:t> or its behavior with respect to </a:t>
            </a:r>
            <a:r>
              <a:rPr lang="en-US" altLang="en-US" sz="2800" b="1" i="1" dirty="0">
                <a:solidFill>
                  <a:schemeClr val="bg1"/>
                </a:solidFill>
                <a:latin typeface="+mj-lt"/>
              </a:rPr>
              <a:t>energy</a:t>
            </a:r>
            <a:r>
              <a:rPr lang="en-US" altLang="en-US" sz="2800" u="sng" dirty="0">
                <a:solidFill>
                  <a:schemeClr val="bg1"/>
                </a:solidFill>
                <a:latin typeface="+mj-lt"/>
              </a:rPr>
              <a:t> </a:t>
            </a:r>
          </a:p>
        </p:txBody>
      </p:sp>
      <p:sp>
        <p:nvSpPr>
          <p:cNvPr id="2" name="Footer Placeholder 1"/>
          <p:cNvSpPr>
            <a:spLocks noGrp="1"/>
          </p:cNvSpPr>
          <p:nvPr>
            <p:ph type="ftr" sz="quarter" idx="11"/>
          </p:nvPr>
        </p:nvSpPr>
        <p:spPr/>
        <p:txBody>
          <a:bodyPr/>
          <a:lstStyle/>
          <a:p>
            <a:pPr>
              <a:defRPr/>
            </a:pPr>
            <a:r>
              <a:rPr lang="en-US" sz="1600" dirty="0">
                <a:solidFill>
                  <a:schemeClr val="bg1">
                    <a:lumMod val="50000"/>
                  </a:schemeClr>
                </a:solidFill>
              </a:rPr>
              <a:t>Introduction</a:t>
            </a:r>
          </a:p>
        </p:txBody>
      </p:sp>
      <p:sp>
        <p:nvSpPr>
          <p:cNvPr id="3" name="Slide Number Placeholder 2"/>
          <p:cNvSpPr>
            <a:spLocks noGrp="1"/>
          </p:cNvSpPr>
          <p:nvPr>
            <p:ph type="sldNum" sz="quarter" idx="12"/>
          </p:nvPr>
        </p:nvSpPr>
        <p:spPr/>
        <p:txBody>
          <a:bodyPr/>
          <a:lstStyle/>
          <a:p>
            <a:pPr>
              <a:defRPr/>
            </a:pPr>
            <a:fld id="{55A2BC9E-653C-4D43-B0F0-274FAEAFE675}" type="slidenum">
              <a:rPr lang="en-US" altLang="en-US" sz="1600" smtClean="0">
                <a:solidFill>
                  <a:schemeClr val="bg1">
                    <a:lumMod val="50000"/>
                  </a:schemeClr>
                </a:solidFill>
              </a:rPr>
              <a:pPr>
                <a:defRPr/>
              </a:pPr>
              <a:t>2</a:t>
            </a:fld>
            <a:endParaRPr lang="en-US" altLang="en-US" sz="1600" dirty="0">
              <a:solidFill>
                <a:schemeClr val="bg1">
                  <a:lumMod val="50000"/>
                </a:schemeClr>
              </a:solidFill>
            </a:endParaRPr>
          </a:p>
        </p:txBody>
      </p:sp>
      <p:sp>
        <p:nvSpPr>
          <p:cNvPr id="4" name="Date Placeholder 3"/>
          <p:cNvSpPr>
            <a:spLocks noGrp="1"/>
          </p:cNvSpPr>
          <p:nvPr>
            <p:ph type="dt" sz="half" idx="10"/>
          </p:nvPr>
        </p:nvSpPr>
        <p:spPr/>
        <p:txBody>
          <a:bodyPr/>
          <a:lstStyle/>
          <a:p>
            <a:pPr>
              <a:defRPr/>
            </a:pPr>
            <a:r>
              <a:rPr lang="en-US" sz="1600" dirty="0">
                <a:solidFill>
                  <a:schemeClr val="bg1">
                    <a:lumMod val="50000"/>
                  </a:schemeClr>
                </a:solidFill>
              </a:rPr>
              <a:t>ABE 303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Footer Placeholder 2">
            <a:extLst>
              <a:ext uri="{FF2B5EF4-FFF2-40B4-BE49-F238E27FC236}">
                <a16:creationId xmlns:a16="http://schemas.microsoft.com/office/drawing/2014/main" id="{4BB2B625-9F3A-4392-88D1-C9BB68F9D31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200"/>
              <a:t>Introduction</a:t>
            </a:r>
          </a:p>
        </p:txBody>
      </p:sp>
      <p:sp>
        <p:nvSpPr>
          <p:cNvPr id="36868" name="Slide Number Placeholder 3">
            <a:extLst>
              <a:ext uri="{FF2B5EF4-FFF2-40B4-BE49-F238E27FC236}">
                <a16:creationId xmlns:a16="http://schemas.microsoft.com/office/drawing/2014/main" id="{C4AC12F8-E1D6-4EB3-BA7F-B2E4F76619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BE2BDDEF-6722-426F-90AF-BF5AF045F99F}" type="slidenum">
              <a:rPr lang="en-US" altLang="en-US" sz="1200"/>
              <a:pPr>
                <a:spcBef>
                  <a:spcPct val="0"/>
                </a:spcBef>
                <a:buClrTx/>
                <a:buSzTx/>
                <a:buFontTx/>
                <a:buNone/>
              </a:pPr>
              <a:t>20</a:t>
            </a:fld>
            <a:endParaRPr lang="en-US" altLang="en-US" sz="1200"/>
          </a:p>
        </p:txBody>
      </p:sp>
      <p:sp>
        <p:nvSpPr>
          <p:cNvPr id="5" name="TextBox 4">
            <a:extLst>
              <a:ext uri="{FF2B5EF4-FFF2-40B4-BE49-F238E27FC236}">
                <a16:creationId xmlns:a16="http://schemas.microsoft.com/office/drawing/2014/main" id="{BF9D6A9C-BC97-45FB-987A-04E7231FDA24}"/>
              </a:ext>
            </a:extLst>
          </p:cNvPr>
          <p:cNvSpPr txBox="1"/>
          <p:nvPr/>
        </p:nvSpPr>
        <p:spPr>
          <a:xfrm>
            <a:off x="4094164" y="401638"/>
            <a:ext cx="3481387" cy="584200"/>
          </a:xfrm>
          <a:prstGeom prst="rect">
            <a:avLst/>
          </a:prstGeom>
          <a:noFill/>
        </p:spPr>
        <p:txBody>
          <a:bodyPr wrap="none">
            <a:spAutoFit/>
          </a:bodyPr>
          <a:lstStyle/>
          <a:p>
            <a:pPr>
              <a:defRPr/>
            </a:pPr>
            <a:r>
              <a:rPr lang="en-US" sz="3200" dirty="0">
                <a:solidFill>
                  <a:schemeClr val="bg1">
                    <a:lumMod val="75000"/>
                  </a:schemeClr>
                </a:solidFill>
                <a:latin typeface="Arial" charset="0"/>
              </a:rPr>
              <a:t>Classifying Coffee</a:t>
            </a:r>
          </a:p>
        </p:txBody>
      </p:sp>
      <p:pic>
        <p:nvPicPr>
          <p:cNvPr id="36870" name="Picture 5" descr="Bean Separation.JPG">
            <a:extLst>
              <a:ext uri="{FF2B5EF4-FFF2-40B4-BE49-F238E27FC236}">
                <a16:creationId xmlns:a16="http://schemas.microsoft.com/office/drawing/2014/main" id="{3649B59E-2C13-4948-A60C-5C8B26F1DE9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0064" y="1806576"/>
            <a:ext cx="6194425"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a:t>ABE 303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1" name="Footer Placeholder 2">
            <a:extLst>
              <a:ext uri="{FF2B5EF4-FFF2-40B4-BE49-F238E27FC236}">
                <a16:creationId xmlns:a16="http://schemas.microsoft.com/office/drawing/2014/main" id="{F5DAB593-3FBA-4446-A662-E67133906CE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200"/>
              <a:t>Introduction</a:t>
            </a:r>
          </a:p>
        </p:txBody>
      </p:sp>
      <p:sp>
        <p:nvSpPr>
          <p:cNvPr id="37892" name="Slide Number Placeholder 3">
            <a:extLst>
              <a:ext uri="{FF2B5EF4-FFF2-40B4-BE49-F238E27FC236}">
                <a16:creationId xmlns:a16="http://schemas.microsoft.com/office/drawing/2014/main" id="{127D45D6-5E66-4AEF-85F6-B5173D159C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45DB628A-5E63-454F-ADF5-1B98F1F80BE8}" type="slidenum">
              <a:rPr lang="en-US" altLang="en-US" sz="1200"/>
              <a:pPr>
                <a:spcBef>
                  <a:spcPct val="0"/>
                </a:spcBef>
                <a:buClrTx/>
                <a:buSzTx/>
                <a:buFontTx/>
                <a:buNone/>
              </a:pPr>
              <a:t>21</a:t>
            </a:fld>
            <a:endParaRPr lang="en-US" altLang="en-US" sz="1200"/>
          </a:p>
        </p:txBody>
      </p:sp>
      <p:pic>
        <p:nvPicPr>
          <p:cNvPr id="37893" name="Picture 4" descr="IMG_1352">
            <a:extLst>
              <a:ext uri="{FF2B5EF4-FFF2-40B4-BE49-F238E27FC236}">
                <a16:creationId xmlns:a16="http://schemas.microsoft.com/office/drawing/2014/main" id="{91922012-4AE7-47E6-845F-1AF4900FD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5839" y="379414"/>
            <a:ext cx="533717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6" descr="IMG_1366">
            <a:extLst>
              <a:ext uri="{FF2B5EF4-FFF2-40B4-BE49-F238E27FC236}">
                <a16:creationId xmlns:a16="http://schemas.microsoft.com/office/drawing/2014/main" id="{761B3EBA-F333-439B-B33E-6BA1D67529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5525" y="4491038"/>
            <a:ext cx="5264150"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a:t>ABE 303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2">
            <a:extLst>
              <a:ext uri="{FF2B5EF4-FFF2-40B4-BE49-F238E27FC236}">
                <a16:creationId xmlns:a16="http://schemas.microsoft.com/office/drawing/2014/main" id="{CB01B7AB-5283-47A3-AAF9-7A214517AA2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200"/>
              <a:t>Introduction</a:t>
            </a:r>
          </a:p>
        </p:txBody>
      </p:sp>
      <p:sp>
        <p:nvSpPr>
          <p:cNvPr id="38916" name="Slide Number Placeholder 3">
            <a:extLst>
              <a:ext uri="{FF2B5EF4-FFF2-40B4-BE49-F238E27FC236}">
                <a16:creationId xmlns:a16="http://schemas.microsoft.com/office/drawing/2014/main" id="{3A902ABB-D647-4697-A715-88979BBD5C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2D43E2D5-0D7E-4875-9581-127A6721C89D}" type="slidenum">
              <a:rPr lang="en-US" altLang="en-US" sz="1200"/>
              <a:pPr>
                <a:spcBef>
                  <a:spcPct val="0"/>
                </a:spcBef>
                <a:buClrTx/>
                <a:buSzTx/>
                <a:buFontTx/>
                <a:buNone/>
              </a:pPr>
              <a:t>22</a:t>
            </a:fld>
            <a:endParaRPr lang="en-US" altLang="en-US" sz="1200"/>
          </a:p>
        </p:txBody>
      </p:sp>
      <p:sp>
        <p:nvSpPr>
          <p:cNvPr id="6" name="TextBox 5">
            <a:extLst>
              <a:ext uri="{FF2B5EF4-FFF2-40B4-BE49-F238E27FC236}">
                <a16:creationId xmlns:a16="http://schemas.microsoft.com/office/drawing/2014/main" id="{340D424B-FF8E-454F-A146-B42CFCEAEAB1}"/>
              </a:ext>
            </a:extLst>
          </p:cNvPr>
          <p:cNvSpPr txBox="1"/>
          <p:nvPr/>
        </p:nvSpPr>
        <p:spPr>
          <a:xfrm>
            <a:off x="4227514" y="334963"/>
            <a:ext cx="3324225" cy="584200"/>
          </a:xfrm>
          <a:prstGeom prst="rect">
            <a:avLst/>
          </a:prstGeom>
          <a:noFill/>
        </p:spPr>
        <p:txBody>
          <a:bodyPr wrap="none">
            <a:spAutoFit/>
          </a:bodyPr>
          <a:lstStyle/>
          <a:p>
            <a:pPr>
              <a:defRPr/>
            </a:pPr>
            <a:r>
              <a:rPr lang="en-US" sz="3200" b="1" dirty="0">
                <a:solidFill>
                  <a:schemeClr val="bg1">
                    <a:lumMod val="50000"/>
                  </a:schemeClr>
                </a:solidFill>
                <a:latin typeface="Arial" charset="0"/>
              </a:rPr>
              <a:t>Roasting Coffee</a:t>
            </a:r>
          </a:p>
        </p:txBody>
      </p:sp>
      <p:pic>
        <p:nvPicPr>
          <p:cNvPr id="38918" name="Picture 6" descr="Roasting II.JPG">
            <a:extLst>
              <a:ext uri="{FF2B5EF4-FFF2-40B4-BE49-F238E27FC236}">
                <a16:creationId xmlns:a16="http://schemas.microsoft.com/office/drawing/2014/main" id="{1A9FF6BB-CFCB-4B3A-9483-BCE19053D1F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73388" y="1182689"/>
            <a:ext cx="2760662"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7" descr="Roasting.JPG">
            <a:extLst>
              <a:ext uri="{FF2B5EF4-FFF2-40B4-BE49-F238E27FC236}">
                <a16:creationId xmlns:a16="http://schemas.microsoft.com/office/drawing/2014/main" id="{4F3362BB-8E3C-4666-82B4-0EF5CBB7B5C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7176" y="4929188"/>
            <a:ext cx="3895725"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a:t>ABE 303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9939" name="Footer Placeholder 2">
            <a:extLst>
              <a:ext uri="{FF2B5EF4-FFF2-40B4-BE49-F238E27FC236}">
                <a16:creationId xmlns:a16="http://schemas.microsoft.com/office/drawing/2014/main" id="{56180575-ABCF-45D9-B644-289EF487A65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000000"/>
                </a:solidFill>
              </a:rPr>
              <a:t>Introduction</a:t>
            </a:r>
          </a:p>
        </p:txBody>
      </p:sp>
      <p:sp>
        <p:nvSpPr>
          <p:cNvPr id="39940" name="Slide Number Placeholder 3">
            <a:extLst>
              <a:ext uri="{FF2B5EF4-FFF2-40B4-BE49-F238E27FC236}">
                <a16:creationId xmlns:a16="http://schemas.microsoft.com/office/drawing/2014/main" id="{E121F5AA-C97C-4F33-81E5-3F8A04D9B0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E2DD4812-C531-4F1E-A56C-B13D062A6412}" type="slidenum">
              <a:rPr lang="en-US" altLang="en-US" sz="1800">
                <a:solidFill>
                  <a:srgbClr val="000000"/>
                </a:solidFill>
              </a:rPr>
              <a:pPr>
                <a:spcBef>
                  <a:spcPct val="0"/>
                </a:spcBef>
                <a:buClrTx/>
                <a:buSzTx/>
                <a:buFontTx/>
                <a:buNone/>
              </a:pPr>
              <a:t>23</a:t>
            </a:fld>
            <a:endParaRPr lang="en-US" altLang="en-US" sz="1800" dirty="0">
              <a:solidFill>
                <a:srgbClr val="000000"/>
              </a:solidFill>
            </a:endParaRPr>
          </a:p>
        </p:txBody>
      </p:sp>
      <p:pic>
        <p:nvPicPr>
          <p:cNvPr id="39941" name="Picture 4" descr="IMG_1372">
            <a:extLst>
              <a:ext uri="{FF2B5EF4-FFF2-40B4-BE49-F238E27FC236}">
                <a16:creationId xmlns:a16="http://schemas.microsoft.com/office/drawing/2014/main" id="{4217991B-58A0-4FCE-99C5-8B3C3EEDD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543" y="601724"/>
            <a:ext cx="5160962" cy="3870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5" descr="IMG_1374">
            <a:extLst>
              <a:ext uri="{FF2B5EF4-FFF2-40B4-BE49-F238E27FC236}">
                <a16:creationId xmlns:a16="http://schemas.microsoft.com/office/drawing/2014/main" id="{F1E7B7AF-3AD4-4C2C-9576-35B5628DE3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783" y="4586287"/>
            <a:ext cx="4989513"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Text Box 6" descr="Large confetti">
            <a:extLst>
              <a:ext uri="{FF2B5EF4-FFF2-40B4-BE49-F238E27FC236}">
                <a16:creationId xmlns:a16="http://schemas.microsoft.com/office/drawing/2014/main" id="{5F3C12EF-A9D0-4AB6-BE5D-7EE781A22929}"/>
              </a:ext>
            </a:extLst>
          </p:cNvPr>
          <p:cNvSpPr txBox="1">
            <a:spLocks noChangeArrowheads="1"/>
          </p:cNvSpPr>
          <p:nvPr/>
        </p:nvSpPr>
        <p:spPr bwMode="auto">
          <a:xfrm>
            <a:off x="2129834" y="201614"/>
            <a:ext cx="30203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0000"/>
                </a:solidFill>
              </a:rPr>
              <a:t>Bean separation by color</a:t>
            </a:r>
          </a:p>
        </p:txBody>
      </p:sp>
      <p:sp>
        <p:nvSpPr>
          <p:cNvPr id="39944" name="Text Box 7" descr="Large confetti">
            <a:extLst>
              <a:ext uri="{FF2B5EF4-FFF2-40B4-BE49-F238E27FC236}">
                <a16:creationId xmlns:a16="http://schemas.microsoft.com/office/drawing/2014/main" id="{C02B76C1-B425-4DF0-BB27-9E47A2A6DB36}"/>
              </a:ext>
            </a:extLst>
          </p:cNvPr>
          <p:cNvSpPr txBox="1">
            <a:spLocks noChangeArrowheads="1"/>
          </p:cNvSpPr>
          <p:nvPr/>
        </p:nvSpPr>
        <p:spPr bwMode="auto">
          <a:xfrm>
            <a:off x="6764333" y="4186243"/>
            <a:ext cx="45919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000000"/>
                </a:solidFill>
              </a:rPr>
              <a:t>Coffee Quality Control (Organoleptic Prop.)</a:t>
            </a:r>
          </a:p>
        </p:txBody>
      </p:sp>
      <p:sp>
        <p:nvSpPr>
          <p:cNvPr id="2" name="Date Placeholder 1"/>
          <p:cNvSpPr>
            <a:spLocks noGrp="1"/>
          </p:cNvSpPr>
          <p:nvPr>
            <p:ph type="dt" sz="half" idx="10"/>
          </p:nvPr>
        </p:nvSpPr>
        <p:spPr/>
        <p:txBody>
          <a:bodyPr/>
          <a:lstStyle/>
          <a:p>
            <a:pPr>
              <a:defRPr/>
            </a:pPr>
            <a:r>
              <a:rPr lang="en-US" sz="1800" dirty="0">
                <a:solidFill>
                  <a:srgbClr val="000000"/>
                </a:solidFill>
              </a:rPr>
              <a:t>ABE 303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7070FF"/>
        </a:solidFill>
        <a:effectLst/>
      </p:bgPr>
    </p:bg>
    <p:spTree>
      <p:nvGrpSpPr>
        <p:cNvPr id="1" name=""/>
        <p:cNvGrpSpPr/>
        <p:nvPr/>
      </p:nvGrpSpPr>
      <p:grpSpPr>
        <a:xfrm>
          <a:off x="0" y="0"/>
          <a:ext cx="0" cy="0"/>
          <a:chOff x="0" y="0"/>
          <a:chExt cx="0" cy="0"/>
        </a:xfrm>
      </p:grpSpPr>
      <p:sp>
        <p:nvSpPr>
          <p:cNvPr id="40963" name="Footer Placeholder 2">
            <a:extLst>
              <a:ext uri="{FF2B5EF4-FFF2-40B4-BE49-F238E27FC236}">
                <a16:creationId xmlns:a16="http://schemas.microsoft.com/office/drawing/2014/main" id="{8AE56042-1154-44CE-B29C-12323EE6899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200"/>
              <a:t>Introduction</a:t>
            </a:r>
          </a:p>
        </p:txBody>
      </p:sp>
      <p:sp>
        <p:nvSpPr>
          <p:cNvPr id="40964" name="Slide Number Placeholder 3">
            <a:extLst>
              <a:ext uri="{FF2B5EF4-FFF2-40B4-BE49-F238E27FC236}">
                <a16:creationId xmlns:a16="http://schemas.microsoft.com/office/drawing/2014/main" id="{5F27C3A6-C908-4B44-9397-2B0B961621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C765581E-6D36-409D-B279-A84B55C5AD22}" type="slidenum">
              <a:rPr lang="en-US" altLang="en-US" sz="1200"/>
              <a:pPr>
                <a:spcBef>
                  <a:spcPct val="0"/>
                </a:spcBef>
                <a:buClrTx/>
                <a:buSzTx/>
                <a:buFontTx/>
                <a:buNone/>
              </a:pPr>
              <a:t>24</a:t>
            </a:fld>
            <a:endParaRPr lang="en-US" altLang="en-US" sz="1200"/>
          </a:p>
        </p:txBody>
      </p:sp>
      <p:sp>
        <p:nvSpPr>
          <p:cNvPr id="40965" name="Rectangle 4" descr="Large confetti">
            <a:extLst>
              <a:ext uri="{FF2B5EF4-FFF2-40B4-BE49-F238E27FC236}">
                <a16:creationId xmlns:a16="http://schemas.microsoft.com/office/drawing/2014/main" id="{5CBBCEF6-E3A5-4702-8E77-43BF87DADBA5}"/>
              </a:ext>
            </a:extLst>
          </p:cNvPr>
          <p:cNvSpPr>
            <a:spLocks noChangeArrowheads="1"/>
          </p:cNvSpPr>
          <p:nvPr/>
        </p:nvSpPr>
        <p:spPr bwMode="auto">
          <a:xfrm>
            <a:off x="626270" y="363539"/>
            <a:ext cx="3076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400" dirty="0"/>
              <a:t>4. Surface Properties</a:t>
            </a:r>
          </a:p>
        </p:txBody>
      </p:sp>
      <p:sp>
        <p:nvSpPr>
          <p:cNvPr id="40966" name="Text Box 5" descr="Large confetti">
            <a:extLst>
              <a:ext uri="{FF2B5EF4-FFF2-40B4-BE49-F238E27FC236}">
                <a16:creationId xmlns:a16="http://schemas.microsoft.com/office/drawing/2014/main" id="{572A2461-B81A-4AA3-B365-379B7E3B7686}"/>
              </a:ext>
            </a:extLst>
          </p:cNvPr>
          <p:cNvSpPr txBox="1">
            <a:spLocks noChangeArrowheads="1"/>
          </p:cNvSpPr>
          <p:nvPr/>
        </p:nvSpPr>
        <p:spPr bwMode="auto">
          <a:xfrm>
            <a:off x="3371851" y="998538"/>
            <a:ext cx="5711825"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tabLst>
                <a:tab pos="457200" algn="l"/>
              </a:tabLst>
              <a:defRPr sz="3200">
                <a:solidFill>
                  <a:schemeClr val="tx1"/>
                </a:solidFill>
                <a:latin typeface="Arial" panose="020B0604020202020204" pitchFamily="34" charset="0"/>
              </a:defRPr>
            </a:lvl1pPr>
            <a:lvl2pPr>
              <a:spcBef>
                <a:spcPct val="20000"/>
              </a:spcBef>
              <a:buChar char="–"/>
              <a:tabLst>
                <a:tab pos="457200" algn="l"/>
              </a:tabLst>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tabLst>
                <a:tab pos="457200" algn="l"/>
              </a:tabLst>
              <a:defRPr sz="2400">
                <a:solidFill>
                  <a:schemeClr val="tx1"/>
                </a:solidFill>
                <a:latin typeface="Arial" panose="020B0604020202020204" pitchFamily="34" charset="0"/>
              </a:defRPr>
            </a:lvl3pPr>
            <a:lvl4pPr marL="1600200" indent="-228600">
              <a:spcBef>
                <a:spcPct val="20000"/>
              </a:spcBef>
              <a:buChar char="–"/>
              <a:tabLst>
                <a:tab pos="457200" algn="l"/>
              </a:tabLst>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tabLst>
                <a:tab pos="4572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4572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4572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4572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457200" algn="l"/>
              </a:tabLst>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rgbClr val="FFFF00"/>
                </a:solidFill>
              </a:rPr>
              <a:t>Interfacial Tension </a:t>
            </a:r>
          </a:p>
          <a:p>
            <a:pPr>
              <a:spcBef>
                <a:spcPct val="0"/>
              </a:spcBef>
              <a:buClrTx/>
              <a:buSzTx/>
              <a:buFontTx/>
              <a:buNone/>
            </a:pPr>
            <a:endParaRPr lang="en-US" altLang="en-US" sz="1800">
              <a:solidFill>
                <a:srgbClr val="FF0000"/>
              </a:solidFill>
            </a:endParaRPr>
          </a:p>
          <a:p>
            <a:pPr>
              <a:spcBef>
                <a:spcPct val="0"/>
              </a:spcBef>
              <a:buClrTx/>
              <a:buSzTx/>
              <a:buFontTx/>
              <a:buNone/>
            </a:pPr>
            <a:endParaRPr lang="en-US" altLang="en-US" sz="1800">
              <a:solidFill>
                <a:srgbClr val="FF0000"/>
              </a:solidFill>
            </a:endParaRPr>
          </a:p>
          <a:p>
            <a:pPr>
              <a:spcBef>
                <a:spcPct val="0"/>
              </a:spcBef>
              <a:buClrTx/>
              <a:buSzTx/>
              <a:buFontTx/>
              <a:buNone/>
            </a:pPr>
            <a:endParaRPr lang="en-US" altLang="en-US" sz="1800">
              <a:solidFill>
                <a:srgbClr val="FF0000"/>
              </a:solidFill>
            </a:endParaRPr>
          </a:p>
          <a:p>
            <a:pPr>
              <a:spcBef>
                <a:spcPct val="0"/>
              </a:spcBef>
              <a:buClrTx/>
              <a:buSzTx/>
              <a:buFontTx/>
              <a:buNone/>
            </a:pPr>
            <a:endParaRPr lang="en-US" altLang="en-US" sz="1800">
              <a:solidFill>
                <a:srgbClr val="FF0000"/>
              </a:solidFill>
            </a:endParaRPr>
          </a:p>
          <a:p>
            <a:pPr>
              <a:spcBef>
                <a:spcPct val="0"/>
              </a:spcBef>
              <a:buClrTx/>
              <a:buSzTx/>
              <a:buFontTx/>
              <a:buNone/>
            </a:pPr>
            <a:endParaRPr lang="en-US" altLang="en-US" sz="1800">
              <a:solidFill>
                <a:srgbClr val="FF0000"/>
              </a:solidFill>
            </a:endParaRPr>
          </a:p>
          <a:p>
            <a:pPr>
              <a:spcBef>
                <a:spcPct val="0"/>
              </a:spcBef>
              <a:buClrTx/>
              <a:buSzTx/>
              <a:buFontTx/>
              <a:buNone/>
            </a:pPr>
            <a:r>
              <a:rPr lang="en-US" altLang="en-US" sz="1800">
                <a:solidFill>
                  <a:schemeClr val="bg1"/>
                </a:solidFill>
              </a:rPr>
              <a:t>Measure the resistance of the interface to be enlarged</a:t>
            </a:r>
          </a:p>
          <a:p>
            <a:pPr>
              <a:spcBef>
                <a:spcPct val="0"/>
              </a:spcBef>
              <a:buClrTx/>
              <a:buSzTx/>
              <a:buFontTx/>
              <a:buNone/>
            </a:pPr>
            <a:endParaRPr lang="en-US" altLang="en-US" sz="1800">
              <a:solidFill>
                <a:srgbClr val="FF0000"/>
              </a:solidFill>
            </a:endParaRPr>
          </a:p>
          <a:p>
            <a:pPr lvl="1">
              <a:spcBef>
                <a:spcPct val="0"/>
              </a:spcBef>
              <a:buFontTx/>
              <a:buChar char="•"/>
            </a:pPr>
            <a:r>
              <a:rPr lang="en-US" altLang="en-US" sz="1800"/>
              <a:t> Emulsions</a:t>
            </a:r>
          </a:p>
          <a:p>
            <a:pPr lvl="1">
              <a:spcBef>
                <a:spcPct val="0"/>
              </a:spcBef>
              <a:buFontTx/>
              <a:buChar char="•"/>
            </a:pPr>
            <a:r>
              <a:rPr lang="en-US" altLang="en-US" sz="1800"/>
              <a:t> Salad dressings</a:t>
            </a:r>
          </a:p>
          <a:p>
            <a:pPr lvl="1">
              <a:spcBef>
                <a:spcPct val="0"/>
              </a:spcBef>
              <a:buFontTx/>
              <a:buChar char="•"/>
            </a:pPr>
            <a:r>
              <a:rPr lang="en-US" altLang="en-US" sz="1800"/>
              <a:t> Cream</a:t>
            </a:r>
          </a:p>
          <a:p>
            <a:pPr lvl="1">
              <a:spcBef>
                <a:spcPct val="0"/>
              </a:spcBef>
              <a:buFontTx/>
              <a:buChar char="•"/>
            </a:pPr>
            <a:r>
              <a:rPr lang="en-US" altLang="en-US" sz="1800"/>
              <a:t> Milk</a:t>
            </a:r>
          </a:p>
          <a:p>
            <a:pPr lvl="1">
              <a:spcBef>
                <a:spcPct val="0"/>
              </a:spcBef>
              <a:buFontTx/>
              <a:buChar char="•"/>
            </a:pPr>
            <a:r>
              <a:rPr lang="en-US" altLang="en-US" sz="1800"/>
              <a:t> Pharmaceutical products</a:t>
            </a:r>
          </a:p>
        </p:txBody>
      </p:sp>
      <p:sp>
        <p:nvSpPr>
          <p:cNvPr id="40967" name="Text Box 6" descr="Large confetti">
            <a:extLst>
              <a:ext uri="{FF2B5EF4-FFF2-40B4-BE49-F238E27FC236}">
                <a16:creationId xmlns:a16="http://schemas.microsoft.com/office/drawing/2014/main" id="{5B814C82-3DD6-4DF8-958A-2E588C62B314}"/>
              </a:ext>
            </a:extLst>
          </p:cNvPr>
          <p:cNvSpPr txBox="1">
            <a:spLocks noChangeArrowheads="1"/>
          </p:cNvSpPr>
          <p:nvPr/>
        </p:nvSpPr>
        <p:spPr bwMode="auto">
          <a:xfrm>
            <a:off x="3411539" y="4708526"/>
            <a:ext cx="5648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a:t>When one of the phase is a gas and the other a liquid</a:t>
            </a:r>
          </a:p>
          <a:p>
            <a:pPr>
              <a:spcBef>
                <a:spcPct val="0"/>
              </a:spcBef>
              <a:buClrTx/>
              <a:buSzTx/>
              <a:buFontTx/>
              <a:buNone/>
            </a:pPr>
            <a:r>
              <a:rPr lang="en-US" altLang="en-US" sz="1800"/>
              <a:t>The property is called </a:t>
            </a:r>
            <a:r>
              <a:rPr lang="en-US" altLang="en-US" sz="1800" b="1" u="sng"/>
              <a:t>surface tension</a:t>
            </a:r>
          </a:p>
        </p:txBody>
      </p:sp>
      <p:sp>
        <p:nvSpPr>
          <p:cNvPr id="40968" name="Freeform 8" descr="Large confetti">
            <a:extLst>
              <a:ext uri="{FF2B5EF4-FFF2-40B4-BE49-F238E27FC236}">
                <a16:creationId xmlns:a16="http://schemas.microsoft.com/office/drawing/2014/main" id="{BBEE94FA-3B6F-41BA-8F94-D061980BFE62}"/>
              </a:ext>
            </a:extLst>
          </p:cNvPr>
          <p:cNvSpPr>
            <a:spLocks/>
          </p:cNvSpPr>
          <p:nvPr/>
        </p:nvSpPr>
        <p:spPr bwMode="auto">
          <a:xfrm>
            <a:off x="5499100" y="1123950"/>
            <a:ext cx="1174750" cy="1163638"/>
          </a:xfrm>
          <a:custGeom>
            <a:avLst/>
            <a:gdLst>
              <a:gd name="T0" fmla="*/ 0 w 740"/>
              <a:gd name="T1" fmla="*/ 0 h 733"/>
              <a:gd name="T2" fmla="*/ 0 w 740"/>
              <a:gd name="T3" fmla="*/ 2147483646 h 733"/>
              <a:gd name="T4" fmla="*/ 2147483646 w 740"/>
              <a:gd name="T5" fmla="*/ 2147483646 h 733"/>
              <a:gd name="T6" fmla="*/ 2147483646 w 740"/>
              <a:gd name="T7" fmla="*/ 2147483646 h 733"/>
              <a:gd name="T8" fmla="*/ 0 60000 65536"/>
              <a:gd name="T9" fmla="*/ 0 60000 65536"/>
              <a:gd name="T10" fmla="*/ 0 60000 65536"/>
              <a:gd name="T11" fmla="*/ 0 60000 65536"/>
              <a:gd name="T12" fmla="*/ 0 w 740"/>
              <a:gd name="T13" fmla="*/ 0 h 733"/>
              <a:gd name="T14" fmla="*/ 740 w 740"/>
              <a:gd name="T15" fmla="*/ 733 h 733"/>
            </a:gdLst>
            <a:ahLst/>
            <a:cxnLst>
              <a:cxn ang="T8">
                <a:pos x="T0" y="T1"/>
              </a:cxn>
              <a:cxn ang="T9">
                <a:pos x="T2" y="T3"/>
              </a:cxn>
              <a:cxn ang="T10">
                <a:pos x="T4" y="T5"/>
              </a:cxn>
              <a:cxn ang="T11">
                <a:pos x="T6" y="T7"/>
              </a:cxn>
            </a:cxnLst>
            <a:rect l="T12" t="T13" r="T14" b="T15"/>
            <a:pathLst>
              <a:path w="740" h="733">
                <a:moveTo>
                  <a:pt x="0" y="0"/>
                </a:moveTo>
                <a:lnTo>
                  <a:pt x="0" y="733"/>
                </a:lnTo>
                <a:lnTo>
                  <a:pt x="740" y="733"/>
                </a:lnTo>
                <a:lnTo>
                  <a:pt x="740" y="17"/>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969" name="Rectangle 9" descr="Large confetti">
            <a:extLst>
              <a:ext uri="{FF2B5EF4-FFF2-40B4-BE49-F238E27FC236}">
                <a16:creationId xmlns:a16="http://schemas.microsoft.com/office/drawing/2014/main" id="{8EF27A7D-7F0D-462C-A920-EC94CCF12E05}"/>
              </a:ext>
            </a:extLst>
          </p:cNvPr>
          <p:cNvSpPr>
            <a:spLocks noChangeArrowheads="1"/>
          </p:cNvSpPr>
          <p:nvPr/>
        </p:nvSpPr>
        <p:spPr bwMode="auto">
          <a:xfrm>
            <a:off x="5513388" y="1778000"/>
            <a:ext cx="1123950" cy="4841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70" name="Rectangle 10">
            <a:extLst>
              <a:ext uri="{FF2B5EF4-FFF2-40B4-BE49-F238E27FC236}">
                <a16:creationId xmlns:a16="http://schemas.microsoft.com/office/drawing/2014/main" id="{5F8E121F-F73C-4ADE-8624-E065F09841BD}"/>
              </a:ext>
            </a:extLst>
          </p:cNvPr>
          <p:cNvSpPr>
            <a:spLocks noChangeArrowheads="1"/>
          </p:cNvSpPr>
          <p:nvPr/>
        </p:nvSpPr>
        <p:spPr bwMode="auto">
          <a:xfrm>
            <a:off x="5532438" y="1328738"/>
            <a:ext cx="1111250" cy="431800"/>
          </a:xfrm>
          <a:prstGeom prst="rect">
            <a:avLst/>
          </a:prstGeom>
          <a:solidFill>
            <a:srgbClr val="00FF00"/>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71" name="Line 11">
            <a:extLst>
              <a:ext uri="{FF2B5EF4-FFF2-40B4-BE49-F238E27FC236}">
                <a16:creationId xmlns:a16="http://schemas.microsoft.com/office/drawing/2014/main" id="{8F6F911A-9760-4406-9F54-EC75EA409EC7}"/>
              </a:ext>
            </a:extLst>
          </p:cNvPr>
          <p:cNvSpPr>
            <a:spLocks noChangeShapeType="1"/>
          </p:cNvSpPr>
          <p:nvPr/>
        </p:nvSpPr>
        <p:spPr bwMode="auto">
          <a:xfrm flipV="1">
            <a:off x="4595814" y="1751014"/>
            <a:ext cx="808037" cy="18573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72" name="Text Box 12" descr="Large confetti">
            <a:extLst>
              <a:ext uri="{FF2B5EF4-FFF2-40B4-BE49-F238E27FC236}">
                <a16:creationId xmlns:a16="http://schemas.microsoft.com/office/drawing/2014/main" id="{EC89182F-FAC7-4F4A-AA30-355F25D83CB7}"/>
              </a:ext>
            </a:extLst>
          </p:cNvPr>
          <p:cNvSpPr txBox="1">
            <a:spLocks noChangeArrowheads="1"/>
          </p:cNvSpPr>
          <p:nvPr/>
        </p:nvSpPr>
        <p:spPr bwMode="auto">
          <a:xfrm>
            <a:off x="3330576" y="1849439"/>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bg1"/>
                </a:solidFill>
              </a:rPr>
              <a:t>Interface</a:t>
            </a:r>
          </a:p>
        </p:txBody>
      </p:sp>
      <p:sp>
        <p:nvSpPr>
          <p:cNvPr id="40973" name="Text Box 13" descr="Large confetti">
            <a:extLst>
              <a:ext uri="{FF2B5EF4-FFF2-40B4-BE49-F238E27FC236}">
                <a16:creationId xmlns:a16="http://schemas.microsoft.com/office/drawing/2014/main" id="{E708284D-1379-4E2E-8705-216B57401DF8}"/>
              </a:ext>
            </a:extLst>
          </p:cNvPr>
          <p:cNvSpPr txBox="1">
            <a:spLocks noChangeArrowheads="1"/>
          </p:cNvSpPr>
          <p:nvPr/>
        </p:nvSpPr>
        <p:spPr bwMode="auto">
          <a:xfrm>
            <a:off x="3241676" y="5740400"/>
            <a:ext cx="5438775"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rgbClr val="FFFF00"/>
                </a:solidFill>
              </a:rPr>
              <a:t>Material			Surface Tension (mN/m)</a:t>
            </a:r>
          </a:p>
          <a:p>
            <a:pPr>
              <a:spcBef>
                <a:spcPct val="0"/>
              </a:spcBef>
              <a:buClrTx/>
              <a:buSzTx/>
              <a:buFontTx/>
              <a:buNone/>
            </a:pPr>
            <a:endParaRPr lang="en-US" altLang="en-US" sz="1800">
              <a:solidFill>
                <a:srgbClr val="FFFF00"/>
              </a:solidFill>
            </a:endParaRPr>
          </a:p>
          <a:p>
            <a:pPr>
              <a:spcBef>
                <a:spcPct val="0"/>
              </a:spcBef>
              <a:buClrTx/>
              <a:buSzTx/>
              <a:buFontTx/>
              <a:buNone/>
            </a:pPr>
            <a:r>
              <a:rPr lang="en-US" altLang="en-US" sz="1800"/>
              <a:t>Water				72.7</a:t>
            </a:r>
          </a:p>
          <a:p>
            <a:pPr>
              <a:spcBef>
                <a:spcPct val="0"/>
              </a:spcBef>
              <a:buClrTx/>
              <a:buSzTx/>
              <a:buFontTx/>
              <a:buNone/>
            </a:pPr>
            <a:endParaRPr lang="en-US" altLang="en-US" sz="1800"/>
          </a:p>
          <a:p>
            <a:pPr>
              <a:spcBef>
                <a:spcPct val="0"/>
              </a:spcBef>
              <a:buClrTx/>
              <a:buSzTx/>
              <a:buFontTx/>
              <a:buNone/>
            </a:pPr>
            <a:r>
              <a:rPr lang="en-US" altLang="en-US" sz="1800"/>
              <a:t>Ethyl Alcohol			22.7</a:t>
            </a:r>
          </a:p>
          <a:p>
            <a:pPr>
              <a:spcBef>
                <a:spcPct val="0"/>
              </a:spcBef>
              <a:buClrTx/>
              <a:buSzTx/>
              <a:buFontTx/>
              <a:buNone/>
            </a:pPr>
            <a:endParaRPr lang="en-US" altLang="en-US" sz="1800"/>
          </a:p>
          <a:p>
            <a:pPr>
              <a:spcBef>
                <a:spcPct val="0"/>
              </a:spcBef>
              <a:buClrTx/>
              <a:buSzTx/>
              <a:buFontTx/>
              <a:buNone/>
            </a:pPr>
            <a:r>
              <a:rPr lang="en-US" altLang="en-US" sz="1800"/>
              <a:t>Milk				50</a:t>
            </a:r>
          </a:p>
          <a:p>
            <a:pPr>
              <a:spcBef>
                <a:spcPct val="0"/>
              </a:spcBef>
              <a:buClrTx/>
              <a:buSzTx/>
              <a:buFontTx/>
              <a:buNone/>
            </a:pPr>
            <a:endParaRPr lang="en-US" altLang="en-US" sz="1800"/>
          </a:p>
          <a:p>
            <a:pPr>
              <a:spcBef>
                <a:spcPct val="0"/>
              </a:spcBef>
              <a:buClrTx/>
              <a:buSzTx/>
              <a:buFontTx/>
              <a:buNone/>
            </a:pPr>
            <a:endParaRPr lang="en-US" altLang="en-US" sz="1800"/>
          </a:p>
        </p:txBody>
      </p:sp>
      <p:sp>
        <p:nvSpPr>
          <p:cNvPr id="40974" name="Line 14">
            <a:extLst>
              <a:ext uri="{FF2B5EF4-FFF2-40B4-BE49-F238E27FC236}">
                <a16:creationId xmlns:a16="http://schemas.microsoft.com/office/drawing/2014/main" id="{7ECE97F3-C251-465D-85F7-7040A03B6C70}"/>
              </a:ext>
            </a:extLst>
          </p:cNvPr>
          <p:cNvSpPr>
            <a:spLocks noChangeShapeType="1"/>
          </p:cNvSpPr>
          <p:nvPr/>
        </p:nvSpPr>
        <p:spPr bwMode="auto">
          <a:xfrm>
            <a:off x="3268663" y="6165850"/>
            <a:ext cx="54594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5" name="Freeform 15" descr="Large confetti">
            <a:extLst>
              <a:ext uri="{FF2B5EF4-FFF2-40B4-BE49-F238E27FC236}">
                <a16:creationId xmlns:a16="http://schemas.microsoft.com/office/drawing/2014/main" id="{04F27410-CA08-4673-B797-DC96E478F281}"/>
              </a:ext>
            </a:extLst>
          </p:cNvPr>
          <p:cNvSpPr>
            <a:spLocks/>
          </p:cNvSpPr>
          <p:nvPr/>
        </p:nvSpPr>
        <p:spPr bwMode="auto">
          <a:xfrm>
            <a:off x="7699375" y="1120775"/>
            <a:ext cx="1174750" cy="1163638"/>
          </a:xfrm>
          <a:custGeom>
            <a:avLst/>
            <a:gdLst>
              <a:gd name="T0" fmla="*/ 0 w 740"/>
              <a:gd name="T1" fmla="*/ 0 h 733"/>
              <a:gd name="T2" fmla="*/ 0 w 740"/>
              <a:gd name="T3" fmla="*/ 2147483646 h 733"/>
              <a:gd name="T4" fmla="*/ 2147483646 w 740"/>
              <a:gd name="T5" fmla="*/ 2147483646 h 733"/>
              <a:gd name="T6" fmla="*/ 2147483646 w 740"/>
              <a:gd name="T7" fmla="*/ 2147483646 h 733"/>
              <a:gd name="T8" fmla="*/ 0 60000 65536"/>
              <a:gd name="T9" fmla="*/ 0 60000 65536"/>
              <a:gd name="T10" fmla="*/ 0 60000 65536"/>
              <a:gd name="T11" fmla="*/ 0 60000 65536"/>
              <a:gd name="T12" fmla="*/ 0 w 740"/>
              <a:gd name="T13" fmla="*/ 0 h 733"/>
              <a:gd name="T14" fmla="*/ 740 w 740"/>
              <a:gd name="T15" fmla="*/ 733 h 733"/>
            </a:gdLst>
            <a:ahLst/>
            <a:cxnLst>
              <a:cxn ang="T8">
                <a:pos x="T0" y="T1"/>
              </a:cxn>
              <a:cxn ang="T9">
                <a:pos x="T2" y="T3"/>
              </a:cxn>
              <a:cxn ang="T10">
                <a:pos x="T4" y="T5"/>
              </a:cxn>
              <a:cxn ang="T11">
                <a:pos x="T6" y="T7"/>
              </a:cxn>
            </a:cxnLst>
            <a:rect l="T12" t="T13" r="T14" b="T15"/>
            <a:pathLst>
              <a:path w="740" h="733">
                <a:moveTo>
                  <a:pt x="0" y="0"/>
                </a:moveTo>
                <a:lnTo>
                  <a:pt x="0" y="733"/>
                </a:lnTo>
                <a:lnTo>
                  <a:pt x="740" y="733"/>
                </a:lnTo>
                <a:lnTo>
                  <a:pt x="740" y="17"/>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976" name="Rectangle 16" descr="Large confetti">
            <a:extLst>
              <a:ext uri="{FF2B5EF4-FFF2-40B4-BE49-F238E27FC236}">
                <a16:creationId xmlns:a16="http://schemas.microsoft.com/office/drawing/2014/main" id="{C9AE23AE-266B-4621-B8FD-4D7D67DDEB0D}"/>
              </a:ext>
            </a:extLst>
          </p:cNvPr>
          <p:cNvSpPr>
            <a:spLocks noChangeArrowheads="1"/>
          </p:cNvSpPr>
          <p:nvPr/>
        </p:nvSpPr>
        <p:spPr bwMode="auto">
          <a:xfrm>
            <a:off x="7713663" y="1503363"/>
            <a:ext cx="1123950" cy="75565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77" name="AutoShape 18">
            <a:extLst>
              <a:ext uri="{FF2B5EF4-FFF2-40B4-BE49-F238E27FC236}">
                <a16:creationId xmlns:a16="http://schemas.microsoft.com/office/drawing/2014/main" id="{B87C567B-DFC2-4EA9-B959-BC3EAC6A6F06}"/>
              </a:ext>
            </a:extLst>
          </p:cNvPr>
          <p:cNvSpPr>
            <a:spLocks noChangeArrowheads="1"/>
          </p:cNvSpPr>
          <p:nvPr/>
        </p:nvSpPr>
        <p:spPr bwMode="auto">
          <a:xfrm>
            <a:off x="6994525" y="1662114"/>
            <a:ext cx="438150" cy="295275"/>
          </a:xfrm>
          <a:prstGeom prst="rightArrow">
            <a:avLst>
              <a:gd name="adj1" fmla="val 50000"/>
              <a:gd name="adj2" fmla="val 37097"/>
            </a:avLst>
          </a:prstGeom>
          <a:solidFill>
            <a:schemeClr val="tx1"/>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78" name="Oval 19">
            <a:extLst>
              <a:ext uri="{FF2B5EF4-FFF2-40B4-BE49-F238E27FC236}">
                <a16:creationId xmlns:a16="http://schemas.microsoft.com/office/drawing/2014/main" id="{06A306DD-5AF2-4A42-BFD2-225D996BDD64}"/>
              </a:ext>
            </a:extLst>
          </p:cNvPr>
          <p:cNvSpPr>
            <a:spLocks noChangeArrowheads="1"/>
          </p:cNvSpPr>
          <p:nvPr/>
        </p:nvSpPr>
        <p:spPr bwMode="auto">
          <a:xfrm>
            <a:off x="7870825" y="1906589"/>
            <a:ext cx="76200" cy="77787"/>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79" name="Oval 20">
            <a:extLst>
              <a:ext uri="{FF2B5EF4-FFF2-40B4-BE49-F238E27FC236}">
                <a16:creationId xmlns:a16="http://schemas.microsoft.com/office/drawing/2014/main" id="{9AAEF8BB-4137-403C-B9B2-B009DB051449}"/>
              </a:ext>
            </a:extLst>
          </p:cNvPr>
          <p:cNvSpPr>
            <a:spLocks noChangeArrowheads="1"/>
          </p:cNvSpPr>
          <p:nvPr/>
        </p:nvSpPr>
        <p:spPr bwMode="auto">
          <a:xfrm>
            <a:off x="8023225" y="2058989"/>
            <a:ext cx="76200" cy="77787"/>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80" name="Oval 21">
            <a:extLst>
              <a:ext uri="{FF2B5EF4-FFF2-40B4-BE49-F238E27FC236}">
                <a16:creationId xmlns:a16="http://schemas.microsoft.com/office/drawing/2014/main" id="{03025991-915D-4B37-A39B-F47276C18568}"/>
              </a:ext>
            </a:extLst>
          </p:cNvPr>
          <p:cNvSpPr>
            <a:spLocks noChangeArrowheads="1"/>
          </p:cNvSpPr>
          <p:nvPr/>
        </p:nvSpPr>
        <p:spPr bwMode="auto">
          <a:xfrm>
            <a:off x="8407400" y="1682750"/>
            <a:ext cx="76200" cy="77788"/>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81" name="Oval 22">
            <a:extLst>
              <a:ext uri="{FF2B5EF4-FFF2-40B4-BE49-F238E27FC236}">
                <a16:creationId xmlns:a16="http://schemas.microsoft.com/office/drawing/2014/main" id="{413DC8B9-3DA4-4B9F-A570-1B0C56A8596D}"/>
              </a:ext>
            </a:extLst>
          </p:cNvPr>
          <p:cNvSpPr>
            <a:spLocks noChangeArrowheads="1"/>
          </p:cNvSpPr>
          <p:nvPr/>
        </p:nvSpPr>
        <p:spPr bwMode="auto">
          <a:xfrm>
            <a:off x="8547100" y="1809750"/>
            <a:ext cx="76200" cy="77788"/>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82" name="Oval 23">
            <a:extLst>
              <a:ext uri="{FF2B5EF4-FFF2-40B4-BE49-F238E27FC236}">
                <a16:creationId xmlns:a16="http://schemas.microsoft.com/office/drawing/2014/main" id="{C18DFE7E-C75C-4FA7-9DED-896B127B3803}"/>
              </a:ext>
            </a:extLst>
          </p:cNvPr>
          <p:cNvSpPr>
            <a:spLocks noChangeArrowheads="1"/>
          </p:cNvSpPr>
          <p:nvPr/>
        </p:nvSpPr>
        <p:spPr bwMode="auto">
          <a:xfrm>
            <a:off x="8686800" y="1833564"/>
            <a:ext cx="76200" cy="77787"/>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83" name="Oval 24">
            <a:extLst>
              <a:ext uri="{FF2B5EF4-FFF2-40B4-BE49-F238E27FC236}">
                <a16:creationId xmlns:a16="http://schemas.microsoft.com/office/drawing/2014/main" id="{5EC2D1F2-C145-4BA2-84D8-13D9E8C468A9}"/>
              </a:ext>
            </a:extLst>
          </p:cNvPr>
          <p:cNvSpPr>
            <a:spLocks noChangeArrowheads="1"/>
          </p:cNvSpPr>
          <p:nvPr/>
        </p:nvSpPr>
        <p:spPr bwMode="auto">
          <a:xfrm>
            <a:off x="8605838" y="1676400"/>
            <a:ext cx="76200" cy="77788"/>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84" name="Oval 25">
            <a:extLst>
              <a:ext uri="{FF2B5EF4-FFF2-40B4-BE49-F238E27FC236}">
                <a16:creationId xmlns:a16="http://schemas.microsoft.com/office/drawing/2014/main" id="{E83F54CD-2169-4B73-A63F-A51BD3ED431E}"/>
              </a:ext>
            </a:extLst>
          </p:cNvPr>
          <p:cNvSpPr>
            <a:spLocks noChangeArrowheads="1"/>
          </p:cNvSpPr>
          <p:nvPr/>
        </p:nvSpPr>
        <p:spPr bwMode="auto">
          <a:xfrm>
            <a:off x="8405813" y="1911350"/>
            <a:ext cx="76200" cy="77788"/>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85" name="Oval 26">
            <a:extLst>
              <a:ext uri="{FF2B5EF4-FFF2-40B4-BE49-F238E27FC236}">
                <a16:creationId xmlns:a16="http://schemas.microsoft.com/office/drawing/2014/main" id="{38812C33-6CF5-4388-B3DE-18082CDC728B}"/>
              </a:ext>
            </a:extLst>
          </p:cNvPr>
          <p:cNvSpPr>
            <a:spLocks noChangeArrowheads="1"/>
          </p:cNvSpPr>
          <p:nvPr/>
        </p:nvSpPr>
        <p:spPr bwMode="auto">
          <a:xfrm>
            <a:off x="8712200" y="1987550"/>
            <a:ext cx="76200" cy="77788"/>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86" name="Oval 27">
            <a:extLst>
              <a:ext uri="{FF2B5EF4-FFF2-40B4-BE49-F238E27FC236}">
                <a16:creationId xmlns:a16="http://schemas.microsoft.com/office/drawing/2014/main" id="{09BA9E35-6019-4DD0-AC45-93E016E7E7AB}"/>
              </a:ext>
            </a:extLst>
          </p:cNvPr>
          <p:cNvSpPr>
            <a:spLocks noChangeArrowheads="1"/>
          </p:cNvSpPr>
          <p:nvPr/>
        </p:nvSpPr>
        <p:spPr bwMode="auto">
          <a:xfrm>
            <a:off x="8156575" y="1741489"/>
            <a:ext cx="76200" cy="77787"/>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87" name="Oval 28">
            <a:extLst>
              <a:ext uri="{FF2B5EF4-FFF2-40B4-BE49-F238E27FC236}">
                <a16:creationId xmlns:a16="http://schemas.microsoft.com/office/drawing/2014/main" id="{A4784E9B-9B62-43A5-9B7C-59167A1A0397}"/>
              </a:ext>
            </a:extLst>
          </p:cNvPr>
          <p:cNvSpPr>
            <a:spLocks noChangeArrowheads="1"/>
          </p:cNvSpPr>
          <p:nvPr/>
        </p:nvSpPr>
        <p:spPr bwMode="auto">
          <a:xfrm>
            <a:off x="8558213" y="2063750"/>
            <a:ext cx="76200" cy="77788"/>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88" name="Oval 29">
            <a:extLst>
              <a:ext uri="{FF2B5EF4-FFF2-40B4-BE49-F238E27FC236}">
                <a16:creationId xmlns:a16="http://schemas.microsoft.com/office/drawing/2014/main" id="{0CD9936D-58C5-4C37-8403-958E085B235D}"/>
              </a:ext>
            </a:extLst>
          </p:cNvPr>
          <p:cNvSpPr>
            <a:spLocks noChangeArrowheads="1"/>
          </p:cNvSpPr>
          <p:nvPr/>
        </p:nvSpPr>
        <p:spPr bwMode="auto">
          <a:xfrm>
            <a:off x="7834313" y="2074864"/>
            <a:ext cx="76200" cy="77787"/>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89" name="Oval 30">
            <a:extLst>
              <a:ext uri="{FF2B5EF4-FFF2-40B4-BE49-F238E27FC236}">
                <a16:creationId xmlns:a16="http://schemas.microsoft.com/office/drawing/2014/main" id="{C86BEA1B-A6C8-4D64-91C0-23562FDF3873}"/>
              </a:ext>
            </a:extLst>
          </p:cNvPr>
          <p:cNvSpPr>
            <a:spLocks noChangeArrowheads="1"/>
          </p:cNvSpPr>
          <p:nvPr/>
        </p:nvSpPr>
        <p:spPr bwMode="auto">
          <a:xfrm>
            <a:off x="8258175" y="2084389"/>
            <a:ext cx="76200" cy="77787"/>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90" name="Oval 31">
            <a:extLst>
              <a:ext uri="{FF2B5EF4-FFF2-40B4-BE49-F238E27FC236}">
                <a16:creationId xmlns:a16="http://schemas.microsoft.com/office/drawing/2014/main" id="{3AD6AFDE-3D8E-4B80-BE11-D36A44B8C25D}"/>
              </a:ext>
            </a:extLst>
          </p:cNvPr>
          <p:cNvSpPr>
            <a:spLocks noChangeArrowheads="1"/>
          </p:cNvSpPr>
          <p:nvPr/>
        </p:nvSpPr>
        <p:spPr bwMode="auto">
          <a:xfrm>
            <a:off x="7805738" y="1758950"/>
            <a:ext cx="76200" cy="77788"/>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91" name="Oval 32">
            <a:extLst>
              <a:ext uri="{FF2B5EF4-FFF2-40B4-BE49-F238E27FC236}">
                <a16:creationId xmlns:a16="http://schemas.microsoft.com/office/drawing/2014/main" id="{D2DC4D73-9D3C-4D0F-B0B4-B14F44954575}"/>
              </a:ext>
            </a:extLst>
          </p:cNvPr>
          <p:cNvSpPr>
            <a:spLocks noChangeArrowheads="1"/>
          </p:cNvSpPr>
          <p:nvPr/>
        </p:nvSpPr>
        <p:spPr bwMode="auto">
          <a:xfrm>
            <a:off x="7972425" y="1730375"/>
            <a:ext cx="76200" cy="77788"/>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92" name="Oval 33">
            <a:extLst>
              <a:ext uri="{FF2B5EF4-FFF2-40B4-BE49-F238E27FC236}">
                <a16:creationId xmlns:a16="http://schemas.microsoft.com/office/drawing/2014/main" id="{B398A830-6C98-424F-A959-97ADF0178A39}"/>
              </a:ext>
            </a:extLst>
          </p:cNvPr>
          <p:cNvSpPr>
            <a:spLocks noChangeArrowheads="1"/>
          </p:cNvSpPr>
          <p:nvPr/>
        </p:nvSpPr>
        <p:spPr bwMode="auto">
          <a:xfrm>
            <a:off x="7827963" y="1547814"/>
            <a:ext cx="76200" cy="77787"/>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93" name="Oval 34">
            <a:extLst>
              <a:ext uri="{FF2B5EF4-FFF2-40B4-BE49-F238E27FC236}">
                <a16:creationId xmlns:a16="http://schemas.microsoft.com/office/drawing/2014/main" id="{6545ACA4-655A-47C3-BF83-537655295838}"/>
              </a:ext>
            </a:extLst>
          </p:cNvPr>
          <p:cNvSpPr>
            <a:spLocks noChangeArrowheads="1"/>
          </p:cNvSpPr>
          <p:nvPr/>
        </p:nvSpPr>
        <p:spPr bwMode="auto">
          <a:xfrm>
            <a:off x="8124825" y="1882775"/>
            <a:ext cx="76200" cy="77788"/>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94" name="Oval 35">
            <a:extLst>
              <a:ext uri="{FF2B5EF4-FFF2-40B4-BE49-F238E27FC236}">
                <a16:creationId xmlns:a16="http://schemas.microsoft.com/office/drawing/2014/main" id="{2430A54B-6DC0-4C4A-90DA-700E5CC15AD0}"/>
              </a:ext>
            </a:extLst>
          </p:cNvPr>
          <p:cNvSpPr>
            <a:spLocks noChangeArrowheads="1"/>
          </p:cNvSpPr>
          <p:nvPr/>
        </p:nvSpPr>
        <p:spPr bwMode="auto">
          <a:xfrm>
            <a:off x="8483600" y="1571625"/>
            <a:ext cx="76200" cy="77788"/>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95" name="Oval 36">
            <a:extLst>
              <a:ext uri="{FF2B5EF4-FFF2-40B4-BE49-F238E27FC236}">
                <a16:creationId xmlns:a16="http://schemas.microsoft.com/office/drawing/2014/main" id="{39D3F56C-1119-4361-A768-58BE30C68F49}"/>
              </a:ext>
            </a:extLst>
          </p:cNvPr>
          <p:cNvSpPr>
            <a:spLocks noChangeArrowheads="1"/>
          </p:cNvSpPr>
          <p:nvPr/>
        </p:nvSpPr>
        <p:spPr bwMode="auto">
          <a:xfrm>
            <a:off x="8185150" y="1568450"/>
            <a:ext cx="76200" cy="77788"/>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0996" name="Text Box 37" descr="Large confetti">
            <a:extLst>
              <a:ext uri="{FF2B5EF4-FFF2-40B4-BE49-F238E27FC236}">
                <a16:creationId xmlns:a16="http://schemas.microsoft.com/office/drawing/2014/main" id="{FC479146-F271-4811-AC09-F4B0F0F17BDA}"/>
              </a:ext>
            </a:extLst>
          </p:cNvPr>
          <p:cNvSpPr txBox="1">
            <a:spLocks noChangeArrowheads="1"/>
          </p:cNvSpPr>
          <p:nvPr/>
        </p:nvSpPr>
        <p:spPr bwMode="auto">
          <a:xfrm>
            <a:off x="7713664" y="915989"/>
            <a:ext cx="1133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a:t>Emulsion</a:t>
            </a:r>
          </a:p>
        </p:txBody>
      </p:sp>
      <p:sp>
        <p:nvSpPr>
          <p:cNvPr id="40997" name="Line 38">
            <a:extLst>
              <a:ext uri="{FF2B5EF4-FFF2-40B4-BE49-F238E27FC236}">
                <a16:creationId xmlns:a16="http://schemas.microsoft.com/office/drawing/2014/main" id="{BC4ACD31-3CED-40D3-B1A3-773CFD909428}"/>
              </a:ext>
            </a:extLst>
          </p:cNvPr>
          <p:cNvSpPr>
            <a:spLocks noChangeShapeType="1"/>
          </p:cNvSpPr>
          <p:nvPr/>
        </p:nvSpPr>
        <p:spPr bwMode="auto">
          <a:xfrm>
            <a:off x="7110413" y="823914"/>
            <a:ext cx="0" cy="70802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998" name="Text Box 39" descr="Large confetti">
            <a:extLst>
              <a:ext uri="{FF2B5EF4-FFF2-40B4-BE49-F238E27FC236}">
                <a16:creationId xmlns:a16="http://schemas.microsoft.com/office/drawing/2014/main" id="{B94CFDDE-9331-4B8F-8098-47F02557DD69}"/>
              </a:ext>
            </a:extLst>
          </p:cNvPr>
          <p:cNvSpPr txBox="1">
            <a:spLocks noChangeArrowheads="1"/>
          </p:cNvSpPr>
          <p:nvPr/>
        </p:nvSpPr>
        <p:spPr bwMode="auto">
          <a:xfrm>
            <a:off x="6232526" y="427039"/>
            <a:ext cx="1979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b="1">
                <a:solidFill>
                  <a:schemeClr val="bg1"/>
                </a:solidFill>
              </a:rPr>
              <a:t>Homogenization</a:t>
            </a:r>
          </a:p>
        </p:txBody>
      </p:sp>
      <p:sp>
        <p:nvSpPr>
          <p:cNvPr id="2" name="Date Placeholder 1"/>
          <p:cNvSpPr>
            <a:spLocks noGrp="1"/>
          </p:cNvSpPr>
          <p:nvPr>
            <p:ph type="dt" sz="half" idx="10"/>
          </p:nvPr>
        </p:nvSpPr>
        <p:spPr/>
        <p:txBody>
          <a:bodyPr/>
          <a:lstStyle/>
          <a:p>
            <a:pPr>
              <a:defRPr/>
            </a:pPr>
            <a:r>
              <a:rPr lang="en-US"/>
              <a:t>ABE 303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7070FF"/>
        </a:solidFill>
        <a:effectLst/>
      </p:bgPr>
    </p:bg>
    <p:spTree>
      <p:nvGrpSpPr>
        <p:cNvPr id="1" name=""/>
        <p:cNvGrpSpPr/>
        <p:nvPr/>
      </p:nvGrpSpPr>
      <p:grpSpPr>
        <a:xfrm>
          <a:off x="0" y="0"/>
          <a:ext cx="0" cy="0"/>
          <a:chOff x="0" y="0"/>
          <a:chExt cx="0" cy="0"/>
        </a:xfrm>
      </p:grpSpPr>
      <p:sp>
        <p:nvSpPr>
          <p:cNvPr id="41987" name="Footer Placeholder 2">
            <a:extLst>
              <a:ext uri="{FF2B5EF4-FFF2-40B4-BE49-F238E27FC236}">
                <a16:creationId xmlns:a16="http://schemas.microsoft.com/office/drawing/2014/main" id="{4773FD24-15FC-4E27-94CC-E6D2F4C1CC9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200"/>
              <a:t>Introduction</a:t>
            </a:r>
          </a:p>
        </p:txBody>
      </p:sp>
      <p:sp>
        <p:nvSpPr>
          <p:cNvPr id="41988" name="Slide Number Placeholder 3">
            <a:extLst>
              <a:ext uri="{FF2B5EF4-FFF2-40B4-BE49-F238E27FC236}">
                <a16:creationId xmlns:a16="http://schemas.microsoft.com/office/drawing/2014/main" id="{7E0EC28B-C5F2-44D2-A6F5-F819160128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9F2814AA-A1F6-4E1F-9147-4403E2375EF1}" type="slidenum">
              <a:rPr lang="en-US" altLang="en-US" sz="1200"/>
              <a:pPr>
                <a:spcBef>
                  <a:spcPct val="0"/>
                </a:spcBef>
                <a:buClrTx/>
                <a:buSzTx/>
                <a:buFontTx/>
                <a:buNone/>
              </a:pPr>
              <a:t>25</a:t>
            </a:fld>
            <a:endParaRPr lang="en-US" altLang="en-US" sz="1200"/>
          </a:p>
        </p:txBody>
      </p:sp>
      <p:sp>
        <p:nvSpPr>
          <p:cNvPr id="41989" name="Rectangle 4" descr="Large confetti">
            <a:extLst>
              <a:ext uri="{FF2B5EF4-FFF2-40B4-BE49-F238E27FC236}">
                <a16:creationId xmlns:a16="http://schemas.microsoft.com/office/drawing/2014/main" id="{D09C7A99-97F6-47B4-A3AF-9879F867F3F7}"/>
              </a:ext>
            </a:extLst>
          </p:cNvPr>
          <p:cNvSpPr>
            <a:spLocks noChangeArrowheads="1"/>
          </p:cNvSpPr>
          <p:nvPr/>
        </p:nvSpPr>
        <p:spPr bwMode="auto">
          <a:xfrm>
            <a:off x="782638" y="428626"/>
            <a:ext cx="3162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400" dirty="0"/>
              <a:t>5. Acoustic Properties</a:t>
            </a:r>
          </a:p>
        </p:txBody>
      </p:sp>
      <p:sp>
        <p:nvSpPr>
          <p:cNvPr id="41990" name="Text Box 5" descr="Large confetti">
            <a:extLst>
              <a:ext uri="{FF2B5EF4-FFF2-40B4-BE49-F238E27FC236}">
                <a16:creationId xmlns:a16="http://schemas.microsoft.com/office/drawing/2014/main" id="{1F6550B3-DC2D-4815-9F0C-A2E18C446642}"/>
              </a:ext>
            </a:extLst>
          </p:cNvPr>
          <p:cNvSpPr txBox="1">
            <a:spLocks noChangeArrowheads="1"/>
          </p:cNvSpPr>
          <p:nvPr/>
        </p:nvSpPr>
        <p:spPr bwMode="auto">
          <a:xfrm>
            <a:off x="3192464" y="1074061"/>
            <a:ext cx="44100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4950" indent="-234950">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Char char="•"/>
            </a:pPr>
            <a:r>
              <a:rPr lang="en-US" altLang="en-US" sz="1800" dirty="0">
                <a:solidFill>
                  <a:srgbClr val="FFFF00"/>
                </a:solidFill>
              </a:rPr>
              <a:t>Sound Velocity and  Sound Attenuation</a:t>
            </a:r>
          </a:p>
          <a:p>
            <a:pPr>
              <a:spcBef>
                <a:spcPct val="0"/>
              </a:spcBef>
              <a:buClrTx/>
              <a:buSzTx/>
              <a:buFontTx/>
              <a:buChar char="•"/>
            </a:pPr>
            <a:r>
              <a:rPr lang="en-US" altLang="en-US" sz="1800" dirty="0">
                <a:solidFill>
                  <a:srgbClr val="FFFF00"/>
                </a:solidFill>
              </a:rPr>
              <a:t>Monitor the freezing of meat</a:t>
            </a:r>
          </a:p>
          <a:p>
            <a:pPr>
              <a:spcBef>
                <a:spcPct val="0"/>
              </a:spcBef>
              <a:buClrTx/>
              <a:buSzTx/>
              <a:buFontTx/>
              <a:buChar char="•"/>
            </a:pPr>
            <a:r>
              <a:rPr lang="en-US" altLang="en-US" sz="1800" dirty="0">
                <a:solidFill>
                  <a:srgbClr val="FFFF00"/>
                </a:solidFill>
              </a:rPr>
              <a:t>Monitor the freezing of orange juice</a:t>
            </a:r>
          </a:p>
          <a:p>
            <a:pPr>
              <a:spcBef>
                <a:spcPct val="0"/>
              </a:spcBef>
              <a:buClrTx/>
              <a:buSzTx/>
              <a:buFontTx/>
              <a:buChar char="•"/>
            </a:pPr>
            <a:r>
              <a:rPr lang="en-US" altLang="en-US" sz="1800" dirty="0">
                <a:solidFill>
                  <a:srgbClr val="FFFF00"/>
                </a:solidFill>
              </a:rPr>
              <a:t>Composition of materials</a:t>
            </a:r>
          </a:p>
          <a:p>
            <a:pPr>
              <a:spcBef>
                <a:spcPct val="0"/>
              </a:spcBef>
              <a:buClrTx/>
              <a:buSzTx/>
              <a:buFontTx/>
              <a:buChar char="•"/>
            </a:pPr>
            <a:r>
              <a:rPr lang="en-US" altLang="en-US" sz="1800" dirty="0">
                <a:solidFill>
                  <a:srgbClr val="FFFF00"/>
                </a:solidFill>
              </a:rPr>
              <a:t>Viscosity of liquids inside cans</a:t>
            </a:r>
          </a:p>
          <a:p>
            <a:pPr>
              <a:spcBef>
                <a:spcPct val="0"/>
              </a:spcBef>
              <a:buClrTx/>
              <a:buSzTx/>
              <a:buFontTx/>
              <a:buChar char="•"/>
            </a:pPr>
            <a:r>
              <a:rPr lang="en-US" altLang="en-US" sz="1800" dirty="0">
                <a:solidFill>
                  <a:srgbClr val="FFFF00"/>
                </a:solidFill>
              </a:rPr>
              <a:t>Sound patterns recorded by chewing</a:t>
            </a:r>
            <a:br>
              <a:rPr lang="en-US" altLang="en-US" sz="1800" dirty="0">
                <a:solidFill>
                  <a:srgbClr val="FFFF00"/>
                </a:solidFill>
              </a:rPr>
            </a:br>
            <a:r>
              <a:rPr lang="en-US" altLang="en-US" sz="1800" dirty="0">
                <a:solidFill>
                  <a:srgbClr val="FFFF00"/>
                </a:solidFill>
              </a:rPr>
              <a:t>food products</a:t>
            </a:r>
          </a:p>
        </p:txBody>
      </p:sp>
      <p:sp>
        <p:nvSpPr>
          <p:cNvPr id="41991" name="Rectangle 6" descr="Large confetti">
            <a:extLst>
              <a:ext uri="{FF2B5EF4-FFF2-40B4-BE49-F238E27FC236}">
                <a16:creationId xmlns:a16="http://schemas.microsoft.com/office/drawing/2014/main" id="{FFC217DF-83DC-4713-9E7B-28A474ADDC59}"/>
              </a:ext>
            </a:extLst>
          </p:cNvPr>
          <p:cNvSpPr>
            <a:spLocks noChangeArrowheads="1"/>
          </p:cNvSpPr>
          <p:nvPr/>
        </p:nvSpPr>
        <p:spPr bwMode="auto">
          <a:xfrm>
            <a:off x="1009651" y="3565981"/>
            <a:ext cx="4668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400"/>
              <a:t>6. Frictional Properties of objects</a:t>
            </a:r>
          </a:p>
        </p:txBody>
      </p:sp>
      <p:sp>
        <p:nvSpPr>
          <p:cNvPr id="41992" name="Line 7">
            <a:extLst>
              <a:ext uri="{FF2B5EF4-FFF2-40B4-BE49-F238E27FC236}">
                <a16:creationId xmlns:a16="http://schemas.microsoft.com/office/drawing/2014/main" id="{E52A523B-6869-44E0-865D-E39DADA8EE35}"/>
              </a:ext>
            </a:extLst>
          </p:cNvPr>
          <p:cNvSpPr>
            <a:spLocks noChangeShapeType="1"/>
          </p:cNvSpPr>
          <p:nvPr/>
        </p:nvSpPr>
        <p:spPr bwMode="auto">
          <a:xfrm>
            <a:off x="3802063" y="5434013"/>
            <a:ext cx="4076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993" name="Rectangle 8" descr="Large confetti">
            <a:extLst>
              <a:ext uri="{FF2B5EF4-FFF2-40B4-BE49-F238E27FC236}">
                <a16:creationId xmlns:a16="http://schemas.microsoft.com/office/drawing/2014/main" id="{EA91FA4E-F235-4D13-B92D-7FE00D21BE54}"/>
              </a:ext>
            </a:extLst>
          </p:cNvPr>
          <p:cNvSpPr>
            <a:spLocks noChangeArrowheads="1"/>
          </p:cNvSpPr>
          <p:nvPr/>
        </p:nvSpPr>
        <p:spPr bwMode="auto">
          <a:xfrm>
            <a:off x="4899025" y="4768851"/>
            <a:ext cx="1620838" cy="63976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1994" name="Line 9">
            <a:extLst>
              <a:ext uri="{FF2B5EF4-FFF2-40B4-BE49-F238E27FC236}">
                <a16:creationId xmlns:a16="http://schemas.microsoft.com/office/drawing/2014/main" id="{45C8CA37-98C1-40AA-A9BF-0378FE03A172}"/>
              </a:ext>
            </a:extLst>
          </p:cNvPr>
          <p:cNvSpPr>
            <a:spLocks noChangeShapeType="1"/>
          </p:cNvSpPr>
          <p:nvPr/>
        </p:nvSpPr>
        <p:spPr bwMode="auto">
          <a:xfrm>
            <a:off x="6545264" y="5081588"/>
            <a:ext cx="9540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995" name="Text Box 10" descr="Large confetti">
            <a:extLst>
              <a:ext uri="{FF2B5EF4-FFF2-40B4-BE49-F238E27FC236}">
                <a16:creationId xmlns:a16="http://schemas.microsoft.com/office/drawing/2014/main" id="{4A750600-CB15-44E6-82A3-2448D4C36686}"/>
              </a:ext>
            </a:extLst>
          </p:cNvPr>
          <p:cNvSpPr txBox="1">
            <a:spLocks noChangeArrowheads="1"/>
          </p:cNvSpPr>
          <p:nvPr/>
        </p:nvSpPr>
        <p:spPr bwMode="auto">
          <a:xfrm>
            <a:off x="7602539" y="4787900"/>
            <a:ext cx="1341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t>F</a:t>
            </a:r>
            <a:r>
              <a:rPr lang="en-US" altLang="en-US" sz="1800" baseline="-25000"/>
              <a:t>s </a:t>
            </a:r>
            <a:r>
              <a:rPr lang="en-US" altLang="en-US" sz="1800"/>
              <a:t> or F</a:t>
            </a:r>
            <a:r>
              <a:rPr lang="en-US" altLang="en-US" sz="1800" baseline="-25000"/>
              <a:t>K</a:t>
            </a:r>
            <a:endParaRPr lang="en-US" altLang="en-US" sz="1800"/>
          </a:p>
        </p:txBody>
      </p:sp>
      <p:sp>
        <p:nvSpPr>
          <p:cNvPr id="41996" name="Line 11">
            <a:extLst>
              <a:ext uri="{FF2B5EF4-FFF2-40B4-BE49-F238E27FC236}">
                <a16:creationId xmlns:a16="http://schemas.microsoft.com/office/drawing/2014/main" id="{5F254FFD-036C-48ED-A548-EA681DA2BC9D}"/>
              </a:ext>
            </a:extLst>
          </p:cNvPr>
          <p:cNvSpPr>
            <a:spLocks noChangeShapeType="1"/>
          </p:cNvSpPr>
          <p:nvPr/>
        </p:nvSpPr>
        <p:spPr bwMode="auto">
          <a:xfrm>
            <a:off x="5695950" y="5056189"/>
            <a:ext cx="14288" cy="7445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997" name="Text Box 12" descr="Large confetti">
            <a:extLst>
              <a:ext uri="{FF2B5EF4-FFF2-40B4-BE49-F238E27FC236}">
                <a16:creationId xmlns:a16="http://schemas.microsoft.com/office/drawing/2014/main" id="{7E82B475-DF10-44D7-9DB7-BA4E47227AA6}"/>
              </a:ext>
            </a:extLst>
          </p:cNvPr>
          <p:cNvSpPr txBox="1">
            <a:spLocks noChangeArrowheads="1"/>
          </p:cNvSpPr>
          <p:nvPr/>
        </p:nvSpPr>
        <p:spPr bwMode="auto">
          <a:xfrm>
            <a:off x="5826126" y="5715000"/>
            <a:ext cx="1287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t>W (weight)</a:t>
            </a:r>
          </a:p>
        </p:txBody>
      </p:sp>
      <p:sp>
        <p:nvSpPr>
          <p:cNvPr id="41998" name="Line 13">
            <a:extLst>
              <a:ext uri="{FF2B5EF4-FFF2-40B4-BE49-F238E27FC236}">
                <a16:creationId xmlns:a16="http://schemas.microsoft.com/office/drawing/2014/main" id="{F05808A7-C288-4174-B369-1A2BDB8316B3}"/>
              </a:ext>
            </a:extLst>
          </p:cNvPr>
          <p:cNvSpPr>
            <a:spLocks noChangeShapeType="1"/>
          </p:cNvSpPr>
          <p:nvPr/>
        </p:nvSpPr>
        <p:spPr bwMode="auto">
          <a:xfrm>
            <a:off x="7459663" y="4506914"/>
            <a:ext cx="234950" cy="28733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999" name="Text Box 14" descr="Large confetti">
            <a:extLst>
              <a:ext uri="{FF2B5EF4-FFF2-40B4-BE49-F238E27FC236}">
                <a16:creationId xmlns:a16="http://schemas.microsoft.com/office/drawing/2014/main" id="{0FD99B26-EFBC-44C6-8C71-7E545D89F21A}"/>
              </a:ext>
            </a:extLst>
          </p:cNvPr>
          <p:cNvSpPr txBox="1">
            <a:spLocks noChangeArrowheads="1"/>
          </p:cNvSpPr>
          <p:nvPr/>
        </p:nvSpPr>
        <p:spPr bwMode="auto">
          <a:xfrm>
            <a:off x="6648450" y="4160839"/>
            <a:ext cx="2903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bg1"/>
                </a:solidFill>
              </a:rPr>
              <a:t>Force to initiate movement</a:t>
            </a:r>
          </a:p>
        </p:txBody>
      </p:sp>
      <p:sp>
        <p:nvSpPr>
          <p:cNvPr id="42000" name="Text Box 15" descr="Large confetti">
            <a:extLst>
              <a:ext uri="{FF2B5EF4-FFF2-40B4-BE49-F238E27FC236}">
                <a16:creationId xmlns:a16="http://schemas.microsoft.com/office/drawing/2014/main" id="{17BA0EA2-EDA9-4659-8D25-F1BFD3119D18}"/>
              </a:ext>
            </a:extLst>
          </p:cNvPr>
          <p:cNvSpPr txBox="1">
            <a:spLocks noChangeArrowheads="1"/>
          </p:cNvSpPr>
          <p:nvPr/>
        </p:nvSpPr>
        <p:spPr bwMode="auto">
          <a:xfrm>
            <a:off x="6070601" y="6167439"/>
            <a:ext cx="3108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bg1"/>
                </a:solidFill>
              </a:rPr>
              <a:t>Force to maintain movement</a:t>
            </a:r>
          </a:p>
        </p:txBody>
      </p:sp>
      <p:sp>
        <p:nvSpPr>
          <p:cNvPr id="42001" name="Line 16">
            <a:extLst>
              <a:ext uri="{FF2B5EF4-FFF2-40B4-BE49-F238E27FC236}">
                <a16:creationId xmlns:a16="http://schemas.microsoft.com/office/drawing/2014/main" id="{64324990-0E22-46CB-8218-AD694FB6B2F7}"/>
              </a:ext>
            </a:extLst>
          </p:cNvPr>
          <p:cNvSpPr>
            <a:spLocks noChangeShapeType="1"/>
          </p:cNvSpPr>
          <p:nvPr/>
        </p:nvSpPr>
        <p:spPr bwMode="auto">
          <a:xfrm flipV="1">
            <a:off x="7821614" y="5181600"/>
            <a:ext cx="547687" cy="8763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002" name="Object 17">
            <a:extLst>
              <a:ext uri="{FF2B5EF4-FFF2-40B4-BE49-F238E27FC236}">
                <a16:creationId xmlns:a16="http://schemas.microsoft.com/office/drawing/2014/main" id="{61D058A1-43A7-41CF-B63A-A76B912862E4}"/>
              </a:ext>
            </a:extLst>
          </p:cNvPr>
          <p:cNvGraphicFramePr>
            <a:graphicFrameLocks noChangeAspect="1"/>
          </p:cNvGraphicFramePr>
          <p:nvPr/>
        </p:nvGraphicFramePr>
        <p:xfrm>
          <a:off x="4254501" y="6583364"/>
          <a:ext cx="3711575" cy="719137"/>
        </p:xfrm>
        <a:graphic>
          <a:graphicData uri="http://schemas.openxmlformats.org/presentationml/2006/ole">
            <mc:AlternateContent xmlns:mc="http://schemas.openxmlformats.org/markup-compatibility/2006">
              <mc:Choice xmlns:v="urn:schemas-microsoft-com:vml" Requires="v">
                <p:oleObj spid="_x0000_s42052" name="Equation" r:id="rId6" imgW="1962049" imgH="323949" progId="Equation.3">
                  <p:embed/>
                </p:oleObj>
              </mc:Choice>
              <mc:Fallback>
                <p:oleObj name="Equation" r:id="rId6" imgW="1962049" imgH="323949"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501" y="6583364"/>
                        <a:ext cx="3711575"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03" name="Object 18">
            <a:extLst>
              <a:ext uri="{FF2B5EF4-FFF2-40B4-BE49-F238E27FC236}">
                <a16:creationId xmlns:a16="http://schemas.microsoft.com/office/drawing/2014/main" id="{F8090F56-ACA0-4E93-9E86-C99C2D235E9F}"/>
              </a:ext>
            </a:extLst>
          </p:cNvPr>
          <p:cNvGraphicFramePr>
            <a:graphicFrameLocks noChangeAspect="1"/>
          </p:cNvGraphicFramePr>
          <p:nvPr/>
        </p:nvGraphicFramePr>
        <p:xfrm>
          <a:off x="3659189" y="7348539"/>
          <a:ext cx="5081587" cy="719137"/>
        </p:xfrm>
        <a:graphic>
          <a:graphicData uri="http://schemas.openxmlformats.org/presentationml/2006/ole">
            <mc:AlternateContent xmlns:mc="http://schemas.openxmlformats.org/markup-compatibility/2006">
              <mc:Choice xmlns:v="urn:schemas-microsoft-com:vml" Requires="v">
                <p:oleObj spid="_x0000_s42053" name="Equation" r:id="rId8" imgW="2714608" imgH="323949" progId="Equation.3">
                  <p:embed/>
                </p:oleObj>
              </mc:Choice>
              <mc:Fallback>
                <p:oleObj name="Equation" r:id="rId8" imgW="2714608" imgH="323949" progId="Equation.3">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9189" y="7348539"/>
                        <a:ext cx="5081587" cy="71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04" name="Rectangle 19" descr="Large confetti">
            <a:extLst>
              <a:ext uri="{FF2B5EF4-FFF2-40B4-BE49-F238E27FC236}">
                <a16:creationId xmlns:a16="http://schemas.microsoft.com/office/drawing/2014/main" id="{23C4F26E-6350-4C3D-87D4-F9C541972D60}"/>
              </a:ext>
            </a:extLst>
          </p:cNvPr>
          <p:cNvSpPr>
            <a:spLocks noChangeArrowheads="1"/>
          </p:cNvSpPr>
          <p:nvPr/>
        </p:nvSpPr>
        <p:spPr bwMode="auto">
          <a:xfrm>
            <a:off x="7959725" y="1108075"/>
            <a:ext cx="476250" cy="17780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2005" name="Text Box 20" descr="Large confetti">
            <a:extLst>
              <a:ext uri="{FF2B5EF4-FFF2-40B4-BE49-F238E27FC236}">
                <a16:creationId xmlns:a16="http://schemas.microsoft.com/office/drawing/2014/main" id="{802E46D1-E7FE-48C7-8063-279DCA54DEB8}"/>
              </a:ext>
            </a:extLst>
          </p:cNvPr>
          <p:cNvSpPr txBox="1">
            <a:spLocks noChangeArrowheads="1"/>
          </p:cNvSpPr>
          <p:nvPr/>
        </p:nvSpPr>
        <p:spPr bwMode="auto">
          <a:xfrm>
            <a:off x="8566150" y="1728789"/>
            <a:ext cx="966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t>Sample</a:t>
            </a:r>
          </a:p>
        </p:txBody>
      </p:sp>
      <p:sp>
        <p:nvSpPr>
          <p:cNvPr id="42006" name="Freeform 22">
            <a:extLst>
              <a:ext uri="{FF2B5EF4-FFF2-40B4-BE49-F238E27FC236}">
                <a16:creationId xmlns:a16="http://schemas.microsoft.com/office/drawing/2014/main" id="{E517AD66-9504-4857-9A69-5DA8D6839637}"/>
              </a:ext>
            </a:extLst>
          </p:cNvPr>
          <p:cNvSpPr>
            <a:spLocks/>
          </p:cNvSpPr>
          <p:nvPr/>
        </p:nvSpPr>
        <p:spPr bwMode="auto">
          <a:xfrm>
            <a:off x="7950201" y="669925"/>
            <a:ext cx="434975" cy="2743200"/>
          </a:xfrm>
          <a:custGeom>
            <a:avLst/>
            <a:gdLst>
              <a:gd name="T0" fmla="*/ 2147483646 w 274"/>
              <a:gd name="T1" fmla="*/ 0 h 1728"/>
              <a:gd name="T2" fmla="*/ 2147483646 w 274"/>
              <a:gd name="T3" fmla="*/ 2147483646 h 1728"/>
              <a:gd name="T4" fmla="*/ 2147483646 w 274"/>
              <a:gd name="T5" fmla="*/ 2147483646 h 1728"/>
              <a:gd name="T6" fmla="*/ 2147483646 w 274"/>
              <a:gd name="T7" fmla="*/ 2147483646 h 1728"/>
              <a:gd name="T8" fmla="*/ 2147483646 w 274"/>
              <a:gd name="T9" fmla="*/ 2147483646 h 1728"/>
              <a:gd name="T10" fmla="*/ 2147483646 w 274"/>
              <a:gd name="T11" fmla="*/ 2147483646 h 1728"/>
              <a:gd name="T12" fmla="*/ 2147483646 w 274"/>
              <a:gd name="T13" fmla="*/ 2147483646 h 1728"/>
              <a:gd name="T14" fmla="*/ 2147483646 w 274"/>
              <a:gd name="T15" fmla="*/ 2147483646 h 1728"/>
              <a:gd name="T16" fmla="*/ 2147483646 w 274"/>
              <a:gd name="T17" fmla="*/ 2147483646 h 1728"/>
              <a:gd name="T18" fmla="*/ 2147483646 w 274"/>
              <a:gd name="T19" fmla="*/ 2147483646 h 1728"/>
              <a:gd name="T20" fmla="*/ 2147483646 w 274"/>
              <a:gd name="T21" fmla="*/ 2147483646 h 1728"/>
              <a:gd name="T22" fmla="*/ 2147483646 w 274"/>
              <a:gd name="T23" fmla="*/ 2147483646 h 1728"/>
              <a:gd name="T24" fmla="*/ 2147483646 w 274"/>
              <a:gd name="T25" fmla="*/ 2147483646 h 1728"/>
              <a:gd name="T26" fmla="*/ 2147483646 w 274"/>
              <a:gd name="T27" fmla="*/ 2147483646 h 1728"/>
              <a:gd name="T28" fmla="*/ 2147483646 w 274"/>
              <a:gd name="T29" fmla="*/ 2147483646 h 1728"/>
              <a:gd name="T30" fmla="*/ 2147483646 w 274"/>
              <a:gd name="T31" fmla="*/ 2147483646 h 1728"/>
              <a:gd name="T32" fmla="*/ 2147483646 w 274"/>
              <a:gd name="T33" fmla="*/ 2147483646 h 1728"/>
              <a:gd name="T34" fmla="*/ 2147483646 w 274"/>
              <a:gd name="T35" fmla="*/ 2147483646 h 17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728"/>
              <a:gd name="T56" fmla="*/ 274 w 274"/>
              <a:gd name="T57" fmla="*/ 1728 h 17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728">
                <a:moveTo>
                  <a:pt x="104" y="0"/>
                </a:moveTo>
                <a:cubicBezTo>
                  <a:pt x="104" y="68"/>
                  <a:pt x="104" y="136"/>
                  <a:pt x="112" y="178"/>
                </a:cubicBezTo>
                <a:cubicBezTo>
                  <a:pt x="120" y="220"/>
                  <a:pt x="131" y="228"/>
                  <a:pt x="153" y="251"/>
                </a:cubicBezTo>
                <a:cubicBezTo>
                  <a:pt x="175" y="274"/>
                  <a:pt x="229" y="290"/>
                  <a:pt x="242" y="316"/>
                </a:cubicBezTo>
                <a:cubicBezTo>
                  <a:pt x="255" y="342"/>
                  <a:pt x="247" y="384"/>
                  <a:pt x="234" y="406"/>
                </a:cubicBezTo>
                <a:cubicBezTo>
                  <a:pt x="221" y="428"/>
                  <a:pt x="185" y="431"/>
                  <a:pt x="161" y="446"/>
                </a:cubicBezTo>
                <a:cubicBezTo>
                  <a:pt x="137" y="461"/>
                  <a:pt x="108" y="472"/>
                  <a:pt x="88" y="495"/>
                </a:cubicBezTo>
                <a:cubicBezTo>
                  <a:pt x="68" y="518"/>
                  <a:pt x="40" y="554"/>
                  <a:pt x="39" y="584"/>
                </a:cubicBezTo>
                <a:cubicBezTo>
                  <a:pt x="38" y="614"/>
                  <a:pt x="60" y="645"/>
                  <a:pt x="80" y="673"/>
                </a:cubicBezTo>
                <a:cubicBezTo>
                  <a:pt x="100" y="701"/>
                  <a:pt x="134" y="732"/>
                  <a:pt x="161" y="754"/>
                </a:cubicBezTo>
                <a:cubicBezTo>
                  <a:pt x="188" y="776"/>
                  <a:pt x="229" y="767"/>
                  <a:pt x="242" y="803"/>
                </a:cubicBezTo>
                <a:cubicBezTo>
                  <a:pt x="255" y="839"/>
                  <a:pt x="261" y="922"/>
                  <a:pt x="242" y="973"/>
                </a:cubicBezTo>
                <a:cubicBezTo>
                  <a:pt x="223" y="1024"/>
                  <a:pt x="163" y="1077"/>
                  <a:pt x="128" y="1111"/>
                </a:cubicBezTo>
                <a:cubicBezTo>
                  <a:pt x="93" y="1145"/>
                  <a:pt x="48" y="1141"/>
                  <a:pt x="31" y="1176"/>
                </a:cubicBezTo>
                <a:cubicBezTo>
                  <a:pt x="14" y="1211"/>
                  <a:pt x="0" y="1275"/>
                  <a:pt x="23" y="1322"/>
                </a:cubicBezTo>
                <a:cubicBezTo>
                  <a:pt x="46" y="1369"/>
                  <a:pt x="129" y="1425"/>
                  <a:pt x="169" y="1460"/>
                </a:cubicBezTo>
                <a:cubicBezTo>
                  <a:pt x="209" y="1495"/>
                  <a:pt x="274" y="1488"/>
                  <a:pt x="266" y="1533"/>
                </a:cubicBezTo>
                <a:cubicBezTo>
                  <a:pt x="258" y="1578"/>
                  <a:pt x="189" y="1653"/>
                  <a:pt x="120" y="1728"/>
                </a:cubicBezTo>
              </a:path>
            </a:pathLst>
          </a:custGeom>
          <a:noFill/>
          <a:ln w="3175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007" name="Text Box 23" descr="Large confetti">
            <a:extLst>
              <a:ext uri="{FF2B5EF4-FFF2-40B4-BE49-F238E27FC236}">
                <a16:creationId xmlns:a16="http://schemas.microsoft.com/office/drawing/2014/main" id="{61565B15-0BC7-44D8-9FB9-AF6A80336387}"/>
              </a:ext>
            </a:extLst>
          </p:cNvPr>
          <p:cNvSpPr txBox="1">
            <a:spLocks noChangeArrowheads="1"/>
          </p:cNvSpPr>
          <p:nvPr/>
        </p:nvSpPr>
        <p:spPr bwMode="auto">
          <a:xfrm>
            <a:off x="7418388" y="336550"/>
            <a:ext cx="1497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t>Sound Wave</a:t>
            </a:r>
          </a:p>
        </p:txBody>
      </p:sp>
      <p:sp>
        <p:nvSpPr>
          <p:cNvPr id="2" name="Date Placeholder 1"/>
          <p:cNvSpPr>
            <a:spLocks noGrp="1"/>
          </p:cNvSpPr>
          <p:nvPr>
            <p:ph type="dt" sz="half" idx="10"/>
          </p:nvPr>
        </p:nvSpPr>
        <p:spPr/>
        <p:txBody>
          <a:bodyPr/>
          <a:lstStyle/>
          <a:p>
            <a:pPr>
              <a:defRPr/>
            </a:pPr>
            <a:r>
              <a:rPr lang="en-US"/>
              <a:t>ABE 303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2929FF"/>
        </a:solidFill>
        <a:effectLst/>
      </p:bgPr>
    </p:bg>
    <p:spTree>
      <p:nvGrpSpPr>
        <p:cNvPr id="1" name=""/>
        <p:cNvGrpSpPr/>
        <p:nvPr/>
      </p:nvGrpSpPr>
      <p:grpSpPr>
        <a:xfrm>
          <a:off x="0" y="0"/>
          <a:ext cx="0" cy="0"/>
          <a:chOff x="0" y="0"/>
          <a:chExt cx="0" cy="0"/>
        </a:xfrm>
      </p:grpSpPr>
      <p:sp>
        <p:nvSpPr>
          <p:cNvPr id="43011" name="Footer Placeholder 2">
            <a:extLst>
              <a:ext uri="{FF2B5EF4-FFF2-40B4-BE49-F238E27FC236}">
                <a16:creationId xmlns:a16="http://schemas.microsoft.com/office/drawing/2014/main" id="{F81B2031-96DB-42F1-AD34-96BF95E928F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200"/>
              <a:t>Introduction</a:t>
            </a:r>
          </a:p>
        </p:txBody>
      </p:sp>
      <p:sp>
        <p:nvSpPr>
          <p:cNvPr id="43012" name="Slide Number Placeholder 3">
            <a:extLst>
              <a:ext uri="{FF2B5EF4-FFF2-40B4-BE49-F238E27FC236}">
                <a16:creationId xmlns:a16="http://schemas.microsoft.com/office/drawing/2014/main" id="{6967ADE2-D85F-46FA-AED1-70048D2E3A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D985C31D-34EC-43FF-A40E-5088B0A00ECF}" type="slidenum">
              <a:rPr lang="en-US" altLang="en-US" sz="1200"/>
              <a:pPr>
                <a:spcBef>
                  <a:spcPct val="0"/>
                </a:spcBef>
                <a:buClrTx/>
                <a:buSzTx/>
                <a:buFontTx/>
                <a:buNone/>
              </a:pPr>
              <a:t>26</a:t>
            </a:fld>
            <a:endParaRPr lang="en-US" altLang="en-US" sz="1200"/>
          </a:p>
        </p:txBody>
      </p:sp>
      <p:sp>
        <p:nvSpPr>
          <p:cNvPr id="43013" name="Rectangle 4" descr="Large confetti">
            <a:extLst>
              <a:ext uri="{FF2B5EF4-FFF2-40B4-BE49-F238E27FC236}">
                <a16:creationId xmlns:a16="http://schemas.microsoft.com/office/drawing/2014/main" id="{89EFF7F4-204B-4ED6-AE72-620315DB1D60}"/>
              </a:ext>
            </a:extLst>
          </p:cNvPr>
          <p:cNvSpPr>
            <a:spLocks noChangeArrowheads="1"/>
          </p:cNvSpPr>
          <p:nvPr/>
        </p:nvSpPr>
        <p:spPr bwMode="auto">
          <a:xfrm>
            <a:off x="609600" y="292101"/>
            <a:ext cx="108605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400" dirty="0"/>
              <a:t>7. Frictional Properties of particulates and powders</a:t>
            </a:r>
          </a:p>
        </p:txBody>
      </p:sp>
      <p:sp>
        <p:nvSpPr>
          <p:cNvPr id="43014" name="Line 5">
            <a:extLst>
              <a:ext uri="{FF2B5EF4-FFF2-40B4-BE49-F238E27FC236}">
                <a16:creationId xmlns:a16="http://schemas.microsoft.com/office/drawing/2014/main" id="{94620AE6-B06E-429A-8143-BF4D8FF3A179}"/>
              </a:ext>
            </a:extLst>
          </p:cNvPr>
          <p:cNvSpPr>
            <a:spLocks noChangeShapeType="1"/>
          </p:cNvSpPr>
          <p:nvPr/>
        </p:nvSpPr>
        <p:spPr bwMode="auto">
          <a:xfrm>
            <a:off x="3019425" y="3352800"/>
            <a:ext cx="3733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15" name="Freeform 6">
            <a:extLst>
              <a:ext uri="{FF2B5EF4-FFF2-40B4-BE49-F238E27FC236}">
                <a16:creationId xmlns:a16="http://schemas.microsoft.com/office/drawing/2014/main" id="{98BD3796-2DDA-4E39-87FE-F95973F572A7}"/>
              </a:ext>
            </a:extLst>
          </p:cNvPr>
          <p:cNvSpPr>
            <a:spLocks/>
          </p:cNvSpPr>
          <p:nvPr/>
        </p:nvSpPr>
        <p:spPr bwMode="auto">
          <a:xfrm>
            <a:off x="4238625" y="1219200"/>
            <a:ext cx="457200" cy="1066800"/>
          </a:xfrm>
          <a:custGeom>
            <a:avLst/>
            <a:gdLst>
              <a:gd name="T0" fmla="*/ 0 w 288"/>
              <a:gd name="T1" fmla="*/ 0 h 672"/>
              <a:gd name="T2" fmla="*/ 0 w 288"/>
              <a:gd name="T3" fmla="*/ 2147483646 h 672"/>
              <a:gd name="T4" fmla="*/ 2147483646 w 288"/>
              <a:gd name="T5" fmla="*/ 2147483646 h 672"/>
              <a:gd name="T6" fmla="*/ 2147483646 w 288"/>
              <a:gd name="T7" fmla="*/ 2147483646 h 672"/>
              <a:gd name="T8" fmla="*/ 0 60000 65536"/>
              <a:gd name="T9" fmla="*/ 0 60000 65536"/>
              <a:gd name="T10" fmla="*/ 0 60000 65536"/>
              <a:gd name="T11" fmla="*/ 0 60000 65536"/>
              <a:gd name="T12" fmla="*/ 0 w 288"/>
              <a:gd name="T13" fmla="*/ 0 h 672"/>
              <a:gd name="T14" fmla="*/ 288 w 288"/>
              <a:gd name="T15" fmla="*/ 672 h 672"/>
            </a:gdLst>
            <a:ahLst/>
            <a:cxnLst>
              <a:cxn ang="T8">
                <a:pos x="T0" y="T1"/>
              </a:cxn>
              <a:cxn ang="T9">
                <a:pos x="T2" y="T3"/>
              </a:cxn>
              <a:cxn ang="T10">
                <a:pos x="T4" y="T5"/>
              </a:cxn>
              <a:cxn ang="T11">
                <a:pos x="T6" y="T7"/>
              </a:cxn>
            </a:cxnLst>
            <a:rect l="T12" t="T13" r="T14" b="T15"/>
            <a:pathLst>
              <a:path w="288" h="672">
                <a:moveTo>
                  <a:pt x="0" y="0"/>
                </a:moveTo>
                <a:lnTo>
                  <a:pt x="0" y="240"/>
                </a:lnTo>
                <a:lnTo>
                  <a:pt x="288" y="480"/>
                </a:lnTo>
                <a:lnTo>
                  <a:pt x="288" y="67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6" name="Freeform 7">
            <a:extLst>
              <a:ext uri="{FF2B5EF4-FFF2-40B4-BE49-F238E27FC236}">
                <a16:creationId xmlns:a16="http://schemas.microsoft.com/office/drawing/2014/main" id="{233781E7-6547-4492-920D-839616421035}"/>
              </a:ext>
            </a:extLst>
          </p:cNvPr>
          <p:cNvSpPr>
            <a:spLocks/>
          </p:cNvSpPr>
          <p:nvPr/>
        </p:nvSpPr>
        <p:spPr bwMode="auto">
          <a:xfrm flipH="1">
            <a:off x="4924425" y="1219200"/>
            <a:ext cx="457200" cy="1066800"/>
          </a:xfrm>
          <a:custGeom>
            <a:avLst/>
            <a:gdLst>
              <a:gd name="T0" fmla="*/ 0 w 288"/>
              <a:gd name="T1" fmla="*/ 0 h 672"/>
              <a:gd name="T2" fmla="*/ 0 w 288"/>
              <a:gd name="T3" fmla="*/ 2147483646 h 672"/>
              <a:gd name="T4" fmla="*/ 2147483646 w 288"/>
              <a:gd name="T5" fmla="*/ 2147483646 h 672"/>
              <a:gd name="T6" fmla="*/ 2147483646 w 288"/>
              <a:gd name="T7" fmla="*/ 2147483646 h 672"/>
              <a:gd name="T8" fmla="*/ 0 60000 65536"/>
              <a:gd name="T9" fmla="*/ 0 60000 65536"/>
              <a:gd name="T10" fmla="*/ 0 60000 65536"/>
              <a:gd name="T11" fmla="*/ 0 60000 65536"/>
              <a:gd name="T12" fmla="*/ 0 w 288"/>
              <a:gd name="T13" fmla="*/ 0 h 672"/>
              <a:gd name="T14" fmla="*/ 288 w 288"/>
              <a:gd name="T15" fmla="*/ 672 h 672"/>
            </a:gdLst>
            <a:ahLst/>
            <a:cxnLst>
              <a:cxn ang="T8">
                <a:pos x="T0" y="T1"/>
              </a:cxn>
              <a:cxn ang="T9">
                <a:pos x="T2" y="T3"/>
              </a:cxn>
              <a:cxn ang="T10">
                <a:pos x="T4" y="T5"/>
              </a:cxn>
              <a:cxn ang="T11">
                <a:pos x="T6" y="T7"/>
              </a:cxn>
            </a:cxnLst>
            <a:rect l="T12" t="T13" r="T14" b="T15"/>
            <a:pathLst>
              <a:path w="288" h="672">
                <a:moveTo>
                  <a:pt x="0" y="0"/>
                </a:moveTo>
                <a:lnTo>
                  <a:pt x="0" y="240"/>
                </a:lnTo>
                <a:lnTo>
                  <a:pt x="288" y="480"/>
                </a:lnTo>
                <a:lnTo>
                  <a:pt x="288" y="67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17" name="AutoShape 8">
            <a:extLst>
              <a:ext uri="{FF2B5EF4-FFF2-40B4-BE49-F238E27FC236}">
                <a16:creationId xmlns:a16="http://schemas.microsoft.com/office/drawing/2014/main" id="{F948741D-8D24-44CC-B798-10A72777824F}"/>
              </a:ext>
            </a:extLst>
          </p:cNvPr>
          <p:cNvSpPr>
            <a:spLocks noChangeArrowheads="1"/>
          </p:cNvSpPr>
          <p:nvPr/>
        </p:nvSpPr>
        <p:spPr bwMode="auto">
          <a:xfrm rot="8083107">
            <a:off x="4191794" y="2713832"/>
            <a:ext cx="1166813" cy="1225550"/>
          </a:xfrm>
          <a:prstGeom prst="rtTriangle">
            <a:avLst/>
          </a:prstGeom>
          <a:solidFill>
            <a:srgbClr val="0033CC"/>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3018" name="Text Box 9">
            <a:extLst>
              <a:ext uri="{FF2B5EF4-FFF2-40B4-BE49-F238E27FC236}">
                <a16:creationId xmlns:a16="http://schemas.microsoft.com/office/drawing/2014/main" id="{AE82E1F1-E8F2-4684-ACDB-94465DD450BA}"/>
              </a:ext>
            </a:extLst>
          </p:cNvPr>
          <p:cNvSpPr txBox="1">
            <a:spLocks noChangeArrowheads="1"/>
          </p:cNvSpPr>
          <p:nvPr/>
        </p:nvSpPr>
        <p:spPr bwMode="auto">
          <a:xfrm>
            <a:off x="5838825" y="1905001"/>
            <a:ext cx="39949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latin typeface="Times New Roman" panose="02020603050405020304" pitchFamily="18" charset="0"/>
              </a:rPr>
              <a:t>Powder Angle of Response</a:t>
            </a:r>
          </a:p>
        </p:txBody>
      </p:sp>
      <p:grpSp>
        <p:nvGrpSpPr>
          <p:cNvPr id="43019" name="Group 15">
            <a:extLst>
              <a:ext uri="{FF2B5EF4-FFF2-40B4-BE49-F238E27FC236}">
                <a16:creationId xmlns:a16="http://schemas.microsoft.com/office/drawing/2014/main" id="{A5E8C790-D157-4282-9B3B-029DB085630D}"/>
              </a:ext>
            </a:extLst>
          </p:cNvPr>
          <p:cNvGrpSpPr>
            <a:grpSpLocks/>
          </p:cNvGrpSpPr>
          <p:nvPr/>
        </p:nvGrpSpPr>
        <p:grpSpPr bwMode="auto">
          <a:xfrm>
            <a:off x="3070225" y="4584700"/>
            <a:ext cx="3600450" cy="1371600"/>
            <a:chOff x="815" y="3127"/>
            <a:chExt cx="2654" cy="1078"/>
          </a:xfrm>
        </p:grpSpPr>
        <p:sp>
          <p:nvSpPr>
            <p:cNvPr id="43045" name="Rectangle 10" descr="Wide upward diagonal">
              <a:extLst>
                <a:ext uri="{FF2B5EF4-FFF2-40B4-BE49-F238E27FC236}">
                  <a16:creationId xmlns:a16="http://schemas.microsoft.com/office/drawing/2014/main" id="{8367C7F9-071F-458E-B349-88790846C5CA}"/>
                </a:ext>
              </a:extLst>
            </p:cNvPr>
            <p:cNvSpPr>
              <a:spLocks noChangeArrowheads="1"/>
            </p:cNvSpPr>
            <p:nvPr/>
          </p:nvSpPr>
          <p:spPr bwMode="auto">
            <a:xfrm>
              <a:off x="1070" y="3275"/>
              <a:ext cx="2131" cy="732"/>
            </a:xfrm>
            <a:prstGeom prst="rect">
              <a:avLst/>
            </a:prstGeom>
            <a:pattFill prst="wdUpDiag">
              <a:fgClr>
                <a:schemeClr val="tx1"/>
              </a:fgClr>
              <a:bgClr>
                <a:schemeClr val="bg1"/>
              </a:bgClr>
            </a:patt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3046" name="Rectangle 11" descr="Large confetti">
              <a:extLst>
                <a:ext uri="{FF2B5EF4-FFF2-40B4-BE49-F238E27FC236}">
                  <a16:creationId xmlns:a16="http://schemas.microsoft.com/office/drawing/2014/main" id="{FF6021BF-9C87-45FC-8574-70212B1B8EB7}"/>
                </a:ext>
              </a:extLst>
            </p:cNvPr>
            <p:cNvSpPr>
              <a:spLocks noChangeArrowheads="1"/>
            </p:cNvSpPr>
            <p:nvPr/>
          </p:nvSpPr>
          <p:spPr bwMode="auto">
            <a:xfrm>
              <a:off x="1070" y="3127"/>
              <a:ext cx="2131" cy="14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3047" name="Rectangle 12">
              <a:extLst>
                <a:ext uri="{FF2B5EF4-FFF2-40B4-BE49-F238E27FC236}">
                  <a16:creationId xmlns:a16="http://schemas.microsoft.com/office/drawing/2014/main" id="{75657E5E-5EB5-4F3F-9668-F1A3EA463543}"/>
                </a:ext>
              </a:extLst>
            </p:cNvPr>
            <p:cNvSpPr>
              <a:spLocks noChangeArrowheads="1"/>
            </p:cNvSpPr>
            <p:nvPr/>
          </p:nvSpPr>
          <p:spPr bwMode="auto">
            <a:xfrm>
              <a:off x="822" y="3274"/>
              <a:ext cx="247" cy="14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3048" name="Rectangle 13">
              <a:extLst>
                <a:ext uri="{FF2B5EF4-FFF2-40B4-BE49-F238E27FC236}">
                  <a16:creationId xmlns:a16="http://schemas.microsoft.com/office/drawing/2014/main" id="{FC4D1123-3136-4945-99B6-31B40C8D6E4C}"/>
                </a:ext>
              </a:extLst>
            </p:cNvPr>
            <p:cNvSpPr>
              <a:spLocks noChangeArrowheads="1"/>
            </p:cNvSpPr>
            <p:nvPr/>
          </p:nvSpPr>
          <p:spPr bwMode="auto">
            <a:xfrm>
              <a:off x="3198" y="3255"/>
              <a:ext cx="271" cy="156"/>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3049" name="Freeform 14">
              <a:extLst>
                <a:ext uri="{FF2B5EF4-FFF2-40B4-BE49-F238E27FC236}">
                  <a16:creationId xmlns:a16="http://schemas.microsoft.com/office/drawing/2014/main" id="{FA408201-F824-43B2-82AF-A01BCE906C33}"/>
                </a:ext>
              </a:extLst>
            </p:cNvPr>
            <p:cNvSpPr>
              <a:spLocks/>
            </p:cNvSpPr>
            <p:nvPr/>
          </p:nvSpPr>
          <p:spPr bwMode="auto">
            <a:xfrm>
              <a:off x="815" y="3398"/>
              <a:ext cx="2649" cy="807"/>
            </a:xfrm>
            <a:custGeom>
              <a:avLst/>
              <a:gdLst>
                <a:gd name="T0" fmla="*/ 0 w 2649"/>
                <a:gd name="T1" fmla="*/ 33 h 807"/>
                <a:gd name="T2" fmla="*/ 0 w 2649"/>
                <a:gd name="T3" fmla="*/ 807 h 807"/>
                <a:gd name="T4" fmla="*/ 2649 w 2649"/>
                <a:gd name="T5" fmla="*/ 807 h 807"/>
                <a:gd name="T6" fmla="*/ 2649 w 2649"/>
                <a:gd name="T7" fmla="*/ 0 h 807"/>
                <a:gd name="T8" fmla="*/ 2394 w 2649"/>
                <a:gd name="T9" fmla="*/ 0 h 807"/>
                <a:gd name="T10" fmla="*/ 2394 w 2649"/>
                <a:gd name="T11" fmla="*/ 601 h 807"/>
                <a:gd name="T12" fmla="*/ 246 w 2649"/>
                <a:gd name="T13" fmla="*/ 601 h 807"/>
                <a:gd name="T14" fmla="*/ 246 w 2649"/>
                <a:gd name="T15" fmla="*/ 25 h 807"/>
                <a:gd name="T16" fmla="*/ 0 w 2649"/>
                <a:gd name="T17" fmla="*/ 33 h 8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49"/>
                <a:gd name="T28" fmla="*/ 0 h 807"/>
                <a:gd name="T29" fmla="*/ 2649 w 2649"/>
                <a:gd name="T30" fmla="*/ 807 h 8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49" h="807">
                  <a:moveTo>
                    <a:pt x="0" y="33"/>
                  </a:moveTo>
                  <a:lnTo>
                    <a:pt x="0" y="807"/>
                  </a:lnTo>
                  <a:lnTo>
                    <a:pt x="2649" y="807"/>
                  </a:lnTo>
                  <a:lnTo>
                    <a:pt x="2649" y="0"/>
                  </a:lnTo>
                  <a:lnTo>
                    <a:pt x="2394" y="0"/>
                  </a:lnTo>
                  <a:lnTo>
                    <a:pt x="2394" y="601"/>
                  </a:lnTo>
                  <a:lnTo>
                    <a:pt x="246" y="601"/>
                  </a:lnTo>
                  <a:lnTo>
                    <a:pt x="246" y="25"/>
                  </a:lnTo>
                  <a:lnTo>
                    <a:pt x="0" y="33"/>
                  </a:lnTo>
                  <a:close/>
                </a:path>
              </a:pathLst>
            </a:custGeom>
            <a:solidFill>
              <a:srgbClr val="FF0000"/>
            </a:solidFill>
            <a:ln w="9525">
              <a:solidFill>
                <a:schemeClr val="tx1"/>
              </a:solidFill>
              <a:round/>
              <a:headEnd/>
              <a:tailEnd/>
            </a:ln>
          </p:spPr>
          <p:txBody>
            <a:bodyPr wrap="none" anchor="ctr"/>
            <a:lstStyle/>
            <a:p>
              <a:endParaRPr lang="en-US"/>
            </a:p>
          </p:txBody>
        </p:sp>
      </p:grpSp>
      <p:sp>
        <p:nvSpPr>
          <p:cNvPr id="43020" name="Rectangle 17" descr="Wide upward diagonal">
            <a:extLst>
              <a:ext uri="{FF2B5EF4-FFF2-40B4-BE49-F238E27FC236}">
                <a16:creationId xmlns:a16="http://schemas.microsoft.com/office/drawing/2014/main" id="{4396D034-860B-414F-AA35-E314E4D05E9C}"/>
              </a:ext>
            </a:extLst>
          </p:cNvPr>
          <p:cNvSpPr>
            <a:spLocks noChangeArrowheads="1"/>
          </p:cNvSpPr>
          <p:nvPr/>
        </p:nvSpPr>
        <p:spPr bwMode="auto">
          <a:xfrm>
            <a:off x="3397250" y="7107239"/>
            <a:ext cx="2890838" cy="930275"/>
          </a:xfrm>
          <a:prstGeom prst="rect">
            <a:avLst/>
          </a:prstGeom>
          <a:pattFill prst="wdUpDiag">
            <a:fgClr>
              <a:schemeClr val="tx1"/>
            </a:fgClr>
            <a:bgClr>
              <a:schemeClr val="bg1"/>
            </a:bgClr>
          </a:patt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3021" name="Rectangle 18" descr="Large confetti">
            <a:extLst>
              <a:ext uri="{FF2B5EF4-FFF2-40B4-BE49-F238E27FC236}">
                <a16:creationId xmlns:a16="http://schemas.microsoft.com/office/drawing/2014/main" id="{A11450D6-D568-4430-AADB-A8C4E7879B38}"/>
              </a:ext>
            </a:extLst>
          </p:cNvPr>
          <p:cNvSpPr>
            <a:spLocks noChangeArrowheads="1"/>
          </p:cNvSpPr>
          <p:nvPr/>
        </p:nvSpPr>
        <p:spPr bwMode="auto">
          <a:xfrm>
            <a:off x="3621089" y="6904038"/>
            <a:ext cx="2903537" cy="1905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3022" name="Rectangle 19">
            <a:extLst>
              <a:ext uri="{FF2B5EF4-FFF2-40B4-BE49-F238E27FC236}">
                <a16:creationId xmlns:a16="http://schemas.microsoft.com/office/drawing/2014/main" id="{9FF9B878-E5BB-4FFB-AEED-28CABB534EB6}"/>
              </a:ext>
            </a:extLst>
          </p:cNvPr>
          <p:cNvSpPr>
            <a:spLocks noChangeArrowheads="1"/>
          </p:cNvSpPr>
          <p:nvPr/>
        </p:nvSpPr>
        <p:spPr bwMode="auto">
          <a:xfrm>
            <a:off x="3295651" y="7118351"/>
            <a:ext cx="334963" cy="187325"/>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3023" name="Rectangle 20">
            <a:extLst>
              <a:ext uri="{FF2B5EF4-FFF2-40B4-BE49-F238E27FC236}">
                <a16:creationId xmlns:a16="http://schemas.microsoft.com/office/drawing/2014/main" id="{3F8FE9A8-2E14-4F70-8755-430CCE88B0CC}"/>
              </a:ext>
            </a:extLst>
          </p:cNvPr>
          <p:cNvSpPr>
            <a:spLocks noChangeArrowheads="1"/>
          </p:cNvSpPr>
          <p:nvPr/>
        </p:nvSpPr>
        <p:spPr bwMode="auto">
          <a:xfrm>
            <a:off x="6492875" y="7069139"/>
            <a:ext cx="368300" cy="198437"/>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3024" name="Freeform 21">
            <a:extLst>
              <a:ext uri="{FF2B5EF4-FFF2-40B4-BE49-F238E27FC236}">
                <a16:creationId xmlns:a16="http://schemas.microsoft.com/office/drawing/2014/main" id="{14829EEC-C1D4-4309-8FC1-B475D9D658DE}"/>
              </a:ext>
            </a:extLst>
          </p:cNvPr>
          <p:cNvSpPr>
            <a:spLocks/>
          </p:cNvSpPr>
          <p:nvPr/>
        </p:nvSpPr>
        <p:spPr bwMode="auto">
          <a:xfrm>
            <a:off x="3051175" y="7262813"/>
            <a:ext cx="3594100" cy="1027112"/>
          </a:xfrm>
          <a:custGeom>
            <a:avLst/>
            <a:gdLst>
              <a:gd name="T0" fmla="*/ 0 w 2649"/>
              <a:gd name="T1" fmla="*/ 2147483646 h 807"/>
              <a:gd name="T2" fmla="*/ 0 w 2649"/>
              <a:gd name="T3" fmla="*/ 2147483646 h 807"/>
              <a:gd name="T4" fmla="*/ 2147483646 w 2649"/>
              <a:gd name="T5" fmla="*/ 2147483646 h 807"/>
              <a:gd name="T6" fmla="*/ 2147483646 w 2649"/>
              <a:gd name="T7" fmla="*/ 0 h 807"/>
              <a:gd name="T8" fmla="*/ 2147483646 w 2649"/>
              <a:gd name="T9" fmla="*/ 0 h 807"/>
              <a:gd name="T10" fmla="*/ 2147483646 w 2649"/>
              <a:gd name="T11" fmla="*/ 2147483646 h 807"/>
              <a:gd name="T12" fmla="*/ 2147483646 w 2649"/>
              <a:gd name="T13" fmla="*/ 2147483646 h 807"/>
              <a:gd name="T14" fmla="*/ 2147483646 w 2649"/>
              <a:gd name="T15" fmla="*/ 2147483646 h 807"/>
              <a:gd name="T16" fmla="*/ 0 w 2649"/>
              <a:gd name="T17" fmla="*/ 2147483646 h 8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49"/>
              <a:gd name="T28" fmla="*/ 0 h 807"/>
              <a:gd name="T29" fmla="*/ 2649 w 2649"/>
              <a:gd name="T30" fmla="*/ 807 h 8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49" h="807">
                <a:moveTo>
                  <a:pt x="0" y="33"/>
                </a:moveTo>
                <a:lnTo>
                  <a:pt x="0" y="807"/>
                </a:lnTo>
                <a:lnTo>
                  <a:pt x="2649" y="807"/>
                </a:lnTo>
                <a:lnTo>
                  <a:pt x="2649" y="0"/>
                </a:lnTo>
                <a:lnTo>
                  <a:pt x="2394" y="0"/>
                </a:lnTo>
                <a:lnTo>
                  <a:pt x="2394" y="601"/>
                </a:lnTo>
                <a:lnTo>
                  <a:pt x="246" y="601"/>
                </a:lnTo>
                <a:lnTo>
                  <a:pt x="246" y="25"/>
                </a:lnTo>
                <a:lnTo>
                  <a:pt x="0" y="33"/>
                </a:lnTo>
                <a:close/>
              </a:path>
            </a:pathLst>
          </a:custGeom>
          <a:solidFill>
            <a:srgbClr val="FF0000"/>
          </a:solidFill>
          <a:ln w="9525">
            <a:solidFill>
              <a:schemeClr val="tx1"/>
            </a:solidFill>
            <a:round/>
            <a:headEnd/>
            <a:tailEnd/>
          </a:ln>
        </p:spPr>
        <p:txBody>
          <a:bodyPr wrap="none" anchor="ctr"/>
          <a:lstStyle/>
          <a:p>
            <a:endParaRPr lang="en-US"/>
          </a:p>
        </p:txBody>
      </p:sp>
      <p:sp>
        <p:nvSpPr>
          <p:cNvPr id="43025" name="Rectangle 22" descr="Wide upward diagonal">
            <a:extLst>
              <a:ext uri="{FF2B5EF4-FFF2-40B4-BE49-F238E27FC236}">
                <a16:creationId xmlns:a16="http://schemas.microsoft.com/office/drawing/2014/main" id="{45D3533E-BA58-40A7-A8A0-11B7A2832A0D}"/>
              </a:ext>
            </a:extLst>
          </p:cNvPr>
          <p:cNvSpPr>
            <a:spLocks noChangeArrowheads="1"/>
          </p:cNvSpPr>
          <p:nvPr/>
        </p:nvSpPr>
        <p:spPr bwMode="auto">
          <a:xfrm>
            <a:off x="6292850" y="7104063"/>
            <a:ext cx="185738" cy="146050"/>
          </a:xfrm>
          <a:prstGeom prst="rect">
            <a:avLst/>
          </a:prstGeom>
          <a:pattFill prst="wdUpDiag">
            <a:fgClr>
              <a:schemeClr val="tx1"/>
            </a:fgClr>
            <a:bgClr>
              <a:schemeClr val="bg1"/>
            </a:bgClr>
          </a:patt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3026" name="Freeform 23">
            <a:extLst>
              <a:ext uri="{FF2B5EF4-FFF2-40B4-BE49-F238E27FC236}">
                <a16:creationId xmlns:a16="http://schemas.microsoft.com/office/drawing/2014/main" id="{D8C78AD0-88A7-420E-B32B-349F4DFE6AC2}"/>
              </a:ext>
            </a:extLst>
          </p:cNvPr>
          <p:cNvSpPr>
            <a:spLocks/>
          </p:cNvSpPr>
          <p:nvPr/>
        </p:nvSpPr>
        <p:spPr bwMode="auto">
          <a:xfrm>
            <a:off x="4259263" y="3000375"/>
            <a:ext cx="254000" cy="304800"/>
          </a:xfrm>
          <a:custGeom>
            <a:avLst/>
            <a:gdLst>
              <a:gd name="T0" fmla="*/ 0 w 160"/>
              <a:gd name="T1" fmla="*/ 0 h 192"/>
              <a:gd name="T2" fmla="*/ 2147483646 w 160"/>
              <a:gd name="T3" fmla="*/ 2147483646 h 192"/>
              <a:gd name="T4" fmla="*/ 2147483646 w 160"/>
              <a:gd name="T5" fmla="*/ 2147483646 h 192"/>
              <a:gd name="T6" fmla="*/ 0 60000 65536"/>
              <a:gd name="T7" fmla="*/ 0 60000 65536"/>
              <a:gd name="T8" fmla="*/ 0 60000 65536"/>
              <a:gd name="T9" fmla="*/ 0 w 160"/>
              <a:gd name="T10" fmla="*/ 0 h 192"/>
              <a:gd name="T11" fmla="*/ 160 w 160"/>
              <a:gd name="T12" fmla="*/ 192 h 192"/>
            </a:gdLst>
            <a:ahLst/>
            <a:cxnLst>
              <a:cxn ang="T6">
                <a:pos x="T0" y="T1"/>
              </a:cxn>
              <a:cxn ang="T7">
                <a:pos x="T2" y="T3"/>
              </a:cxn>
              <a:cxn ang="T8">
                <a:pos x="T4" y="T5"/>
              </a:cxn>
            </a:cxnLst>
            <a:rect l="T9" t="T10" r="T11" b="T12"/>
            <a:pathLst>
              <a:path w="160" h="192">
                <a:moveTo>
                  <a:pt x="0" y="0"/>
                </a:moveTo>
                <a:cubicBezTo>
                  <a:pt x="64" y="8"/>
                  <a:pt x="128" y="16"/>
                  <a:pt x="144" y="48"/>
                </a:cubicBezTo>
                <a:cubicBezTo>
                  <a:pt x="160" y="80"/>
                  <a:pt x="128" y="136"/>
                  <a:pt x="96" y="19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27" name="Line 24">
            <a:extLst>
              <a:ext uri="{FF2B5EF4-FFF2-40B4-BE49-F238E27FC236}">
                <a16:creationId xmlns:a16="http://schemas.microsoft.com/office/drawing/2014/main" id="{2CFD7CD4-F479-44C7-8626-0B5E87903044}"/>
              </a:ext>
            </a:extLst>
          </p:cNvPr>
          <p:cNvSpPr>
            <a:spLocks noChangeShapeType="1"/>
          </p:cNvSpPr>
          <p:nvPr/>
        </p:nvSpPr>
        <p:spPr bwMode="auto">
          <a:xfrm>
            <a:off x="4860925" y="3919539"/>
            <a:ext cx="0" cy="600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28" name="Text Box 25" descr="Large confetti">
            <a:extLst>
              <a:ext uri="{FF2B5EF4-FFF2-40B4-BE49-F238E27FC236}">
                <a16:creationId xmlns:a16="http://schemas.microsoft.com/office/drawing/2014/main" id="{87E1A8E3-D879-451B-9608-0CF31929FB9F}"/>
              </a:ext>
            </a:extLst>
          </p:cNvPr>
          <p:cNvSpPr txBox="1">
            <a:spLocks noChangeArrowheads="1"/>
          </p:cNvSpPr>
          <p:nvPr/>
        </p:nvSpPr>
        <p:spPr bwMode="auto">
          <a:xfrm>
            <a:off x="4991101" y="6210300"/>
            <a:ext cx="403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t>W</a:t>
            </a:r>
          </a:p>
        </p:txBody>
      </p:sp>
      <p:sp>
        <p:nvSpPr>
          <p:cNvPr id="43029" name="Line 26">
            <a:extLst>
              <a:ext uri="{FF2B5EF4-FFF2-40B4-BE49-F238E27FC236}">
                <a16:creationId xmlns:a16="http://schemas.microsoft.com/office/drawing/2014/main" id="{0C73F88F-DB22-408D-8102-E9ECE6936E66}"/>
              </a:ext>
            </a:extLst>
          </p:cNvPr>
          <p:cNvSpPr>
            <a:spLocks noChangeShapeType="1"/>
          </p:cNvSpPr>
          <p:nvPr/>
        </p:nvSpPr>
        <p:spPr bwMode="auto">
          <a:xfrm>
            <a:off x="4908550" y="6265864"/>
            <a:ext cx="0" cy="600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30" name="Text Box 27" descr="Large confetti">
            <a:extLst>
              <a:ext uri="{FF2B5EF4-FFF2-40B4-BE49-F238E27FC236}">
                <a16:creationId xmlns:a16="http://schemas.microsoft.com/office/drawing/2014/main" id="{DB4EE67B-7F62-4590-91A4-95EB0F073AF1}"/>
              </a:ext>
            </a:extLst>
          </p:cNvPr>
          <p:cNvSpPr txBox="1">
            <a:spLocks noChangeArrowheads="1"/>
          </p:cNvSpPr>
          <p:nvPr/>
        </p:nvSpPr>
        <p:spPr bwMode="auto">
          <a:xfrm>
            <a:off x="4921251" y="4011614"/>
            <a:ext cx="403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t>W</a:t>
            </a:r>
          </a:p>
        </p:txBody>
      </p:sp>
      <p:sp>
        <p:nvSpPr>
          <p:cNvPr id="43031" name="Line 28">
            <a:extLst>
              <a:ext uri="{FF2B5EF4-FFF2-40B4-BE49-F238E27FC236}">
                <a16:creationId xmlns:a16="http://schemas.microsoft.com/office/drawing/2014/main" id="{1551465C-B2C6-4434-A988-8368ED534387}"/>
              </a:ext>
            </a:extLst>
          </p:cNvPr>
          <p:cNvSpPr>
            <a:spLocks noChangeShapeType="1"/>
          </p:cNvSpPr>
          <p:nvPr/>
        </p:nvSpPr>
        <p:spPr bwMode="auto">
          <a:xfrm>
            <a:off x="6913563" y="7119938"/>
            <a:ext cx="6921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32" name="Text Box 29" descr="Large confetti">
            <a:extLst>
              <a:ext uri="{FF2B5EF4-FFF2-40B4-BE49-F238E27FC236}">
                <a16:creationId xmlns:a16="http://schemas.microsoft.com/office/drawing/2014/main" id="{4D3FBE1A-20A2-4219-A659-C4CC8C3F0989}"/>
              </a:ext>
            </a:extLst>
          </p:cNvPr>
          <p:cNvSpPr txBox="1">
            <a:spLocks noChangeArrowheads="1"/>
          </p:cNvSpPr>
          <p:nvPr/>
        </p:nvSpPr>
        <p:spPr bwMode="auto">
          <a:xfrm>
            <a:off x="7721600" y="7048500"/>
            <a:ext cx="32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t>F</a:t>
            </a:r>
          </a:p>
        </p:txBody>
      </p:sp>
      <p:sp>
        <p:nvSpPr>
          <p:cNvPr id="43033" name="Line 30">
            <a:extLst>
              <a:ext uri="{FF2B5EF4-FFF2-40B4-BE49-F238E27FC236}">
                <a16:creationId xmlns:a16="http://schemas.microsoft.com/office/drawing/2014/main" id="{6985A425-8F2A-45BE-A025-E40008C66ABB}"/>
              </a:ext>
            </a:extLst>
          </p:cNvPr>
          <p:cNvSpPr>
            <a:spLocks noChangeShapeType="1"/>
          </p:cNvSpPr>
          <p:nvPr/>
        </p:nvSpPr>
        <p:spPr bwMode="auto">
          <a:xfrm flipV="1">
            <a:off x="7396163" y="4702176"/>
            <a:ext cx="0" cy="1489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34" name="Line 31">
            <a:extLst>
              <a:ext uri="{FF2B5EF4-FFF2-40B4-BE49-F238E27FC236}">
                <a16:creationId xmlns:a16="http://schemas.microsoft.com/office/drawing/2014/main" id="{CE643CAC-CAD2-4F5F-80CE-3A788516C979}"/>
              </a:ext>
            </a:extLst>
          </p:cNvPr>
          <p:cNvSpPr>
            <a:spLocks noChangeShapeType="1"/>
          </p:cNvSpPr>
          <p:nvPr/>
        </p:nvSpPr>
        <p:spPr bwMode="auto">
          <a:xfrm>
            <a:off x="7226301" y="6113463"/>
            <a:ext cx="19462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035" name="Line 32">
            <a:extLst>
              <a:ext uri="{FF2B5EF4-FFF2-40B4-BE49-F238E27FC236}">
                <a16:creationId xmlns:a16="http://schemas.microsoft.com/office/drawing/2014/main" id="{0F7B1918-48E7-4329-9AF0-B6C252E363B9}"/>
              </a:ext>
            </a:extLst>
          </p:cNvPr>
          <p:cNvSpPr>
            <a:spLocks noChangeShapeType="1"/>
          </p:cNvSpPr>
          <p:nvPr/>
        </p:nvSpPr>
        <p:spPr bwMode="auto">
          <a:xfrm flipV="1">
            <a:off x="7408863" y="4884738"/>
            <a:ext cx="1123950" cy="836612"/>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036" name="Line 34">
            <a:extLst>
              <a:ext uri="{FF2B5EF4-FFF2-40B4-BE49-F238E27FC236}">
                <a16:creationId xmlns:a16="http://schemas.microsoft.com/office/drawing/2014/main" id="{81E0D3E3-6ADA-4EF7-9DB5-5DBA7857F2CC}"/>
              </a:ext>
            </a:extLst>
          </p:cNvPr>
          <p:cNvSpPr>
            <a:spLocks noChangeShapeType="1"/>
          </p:cNvSpPr>
          <p:nvPr/>
        </p:nvSpPr>
        <p:spPr bwMode="auto">
          <a:xfrm>
            <a:off x="7396163" y="5746750"/>
            <a:ext cx="11112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3037" name="Object 35">
            <a:extLst>
              <a:ext uri="{FF2B5EF4-FFF2-40B4-BE49-F238E27FC236}">
                <a16:creationId xmlns:a16="http://schemas.microsoft.com/office/drawing/2014/main" id="{482A70B8-FB82-415F-8DBB-6925DC641820}"/>
              </a:ext>
            </a:extLst>
          </p:cNvPr>
          <p:cNvGraphicFramePr>
            <a:graphicFrameLocks noChangeAspect="1"/>
          </p:cNvGraphicFramePr>
          <p:nvPr/>
        </p:nvGraphicFramePr>
        <p:xfrm>
          <a:off x="7745414" y="5481639"/>
          <a:ext cx="217487" cy="200025"/>
        </p:xfrm>
        <a:graphic>
          <a:graphicData uri="http://schemas.openxmlformats.org/presentationml/2006/ole">
            <mc:AlternateContent xmlns:mc="http://schemas.openxmlformats.org/markup-compatibility/2006">
              <mc:Choice xmlns:v="urn:schemas-microsoft-com:vml" Requires="v">
                <p:oleObj spid="_x0000_s43074" name="Equation" r:id="rId6" imgW="85776" imgH="85648" progId="Equation.3">
                  <p:embed/>
                </p:oleObj>
              </mc:Choice>
              <mc:Fallback>
                <p:oleObj name="Equation" r:id="rId6" imgW="85776" imgH="85648" progId="Equation.3">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5414" y="5481639"/>
                        <a:ext cx="217487" cy="20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38" name="Text Box 36" descr="Large confetti">
            <a:extLst>
              <a:ext uri="{FF2B5EF4-FFF2-40B4-BE49-F238E27FC236}">
                <a16:creationId xmlns:a16="http://schemas.microsoft.com/office/drawing/2014/main" id="{8CB87772-0B39-42C4-B1A1-F06D32983757}"/>
              </a:ext>
            </a:extLst>
          </p:cNvPr>
          <p:cNvSpPr txBox="1">
            <a:spLocks noChangeArrowheads="1"/>
          </p:cNvSpPr>
          <p:nvPr/>
        </p:nvSpPr>
        <p:spPr bwMode="auto">
          <a:xfrm>
            <a:off x="7051675" y="4730750"/>
            <a:ext cx="32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t>F</a:t>
            </a:r>
          </a:p>
        </p:txBody>
      </p:sp>
      <p:sp>
        <p:nvSpPr>
          <p:cNvPr id="43039" name="Text Box 37" descr="Large confetti">
            <a:extLst>
              <a:ext uri="{FF2B5EF4-FFF2-40B4-BE49-F238E27FC236}">
                <a16:creationId xmlns:a16="http://schemas.microsoft.com/office/drawing/2014/main" id="{E6BFEA26-E990-4556-BDE6-FD9244259FDC}"/>
              </a:ext>
            </a:extLst>
          </p:cNvPr>
          <p:cNvSpPr txBox="1">
            <a:spLocks noChangeArrowheads="1"/>
          </p:cNvSpPr>
          <p:nvPr/>
        </p:nvSpPr>
        <p:spPr bwMode="auto">
          <a:xfrm>
            <a:off x="8723314" y="6191250"/>
            <a:ext cx="403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t>W</a:t>
            </a:r>
          </a:p>
        </p:txBody>
      </p:sp>
      <p:sp>
        <p:nvSpPr>
          <p:cNvPr id="43040" name="Freeform 38" descr="Large confetti">
            <a:extLst>
              <a:ext uri="{FF2B5EF4-FFF2-40B4-BE49-F238E27FC236}">
                <a16:creationId xmlns:a16="http://schemas.microsoft.com/office/drawing/2014/main" id="{96903C3A-0A17-43CE-A568-68F6F031BE86}"/>
              </a:ext>
            </a:extLst>
          </p:cNvPr>
          <p:cNvSpPr>
            <a:spLocks/>
          </p:cNvSpPr>
          <p:nvPr/>
        </p:nvSpPr>
        <p:spPr bwMode="auto">
          <a:xfrm>
            <a:off x="7905750" y="5381626"/>
            <a:ext cx="254000" cy="352425"/>
          </a:xfrm>
          <a:custGeom>
            <a:avLst/>
            <a:gdLst>
              <a:gd name="T0" fmla="*/ 0 w 160"/>
              <a:gd name="T1" fmla="*/ 0 h 222"/>
              <a:gd name="T2" fmla="*/ 2147483646 w 160"/>
              <a:gd name="T3" fmla="*/ 2147483646 h 222"/>
              <a:gd name="T4" fmla="*/ 2147483646 w 160"/>
              <a:gd name="T5" fmla="*/ 2147483646 h 222"/>
              <a:gd name="T6" fmla="*/ 2147483646 w 160"/>
              <a:gd name="T7" fmla="*/ 2147483646 h 222"/>
              <a:gd name="T8" fmla="*/ 0 60000 65536"/>
              <a:gd name="T9" fmla="*/ 0 60000 65536"/>
              <a:gd name="T10" fmla="*/ 0 60000 65536"/>
              <a:gd name="T11" fmla="*/ 0 60000 65536"/>
              <a:gd name="T12" fmla="*/ 0 w 160"/>
              <a:gd name="T13" fmla="*/ 0 h 222"/>
              <a:gd name="T14" fmla="*/ 160 w 160"/>
              <a:gd name="T15" fmla="*/ 222 h 222"/>
            </a:gdLst>
            <a:ahLst/>
            <a:cxnLst>
              <a:cxn ang="T8">
                <a:pos x="T0" y="T1"/>
              </a:cxn>
              <a:cxn ang="T9">
                <a:pos x="T2" y="T3"/>
              </a:cxn>
              <a:cxn ang="T10">
                <a:pos x="T4" y="T5"/>
              </a:cxn>
              <a:cxn ang="T11">
                <a:pos x="T6" y="T7"/>
              </a:cxn>
            </a:cxnLst>
            <a:rect l="T12" t="T13" r="T14" b="T15"/>
            <a:pathLst>
              <a:path w="160" h="222">
                <a:moveTo>
                  <a:pt x="0" y="0"/>
                </a:moveTo>
                <a:cubicBezTo>
                  <a:pt x="28" y="5"/>
                  <a:pt x="57" y="10"/>
                  <a:pt x="82" y="33"/>
                </a:cubicBezTo>
                <a:cubicBezTo>
                  <a:pt x="107" y="56"/>
                  <a:pt x="136" y="109"/>
                  <a:pt x="148" y="140"/>
                </a:cubicBezTo>
                <a:cubicBezTo>
                  <a:pt x="160" y="171"/>
                  <a:pt x="158" y="196"/>
                  <a:pt x="156" y="2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3041" name="Text Box 39" descr="Large confetti">
            <a:extLst>
              <a:ext uri="{FF2B5EF4-FFF2-40B4-BE49-F238E27FC236}">
                <a16:creationId xmlns:a16="http://schemas.microsoft.com/office/drawing/2014/main" id="{CBFB7831-E8DE-42F4-95D7-C07F75BC9EB9}"/>
              </a:ext>
            </a:extLst>
          </p:cNvPr>
          <p:cNvSpPr txBox="1">
            <a:spLocks noChangeArrowheads="1"/>
          </p:cNvSpPr>
          <p:nvPr/>
        </p:nvSpPr>
        <p:spPr bwMode="auto">
          <a:xfrm>
            <a:off x="6937376" y="7739063"/>
            <a:ext cx="18653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t>Angle of Internal</a:t>
            </a:r>
          </a:p>
          <a:p>
            <a:pPr>
              <a:spcBef>
                <a:spcPct val="0"/>
              </a:spcBef>
              <a:buClrTx/>
              <a:buSzTx/>
              <a:buFontTx/>
              <a:buNone/>
            </a:pPr>
            <a:r>
              <a:rPr lang="en-US" altLang="en-US" sz="1800"/>
              <a:t>Friction</a:t>
            </a:r>
          </a:p>
        </p:txBody>
      </p:sp>
      <p:sp>
        <p:nvSpPr>
          <p:cNvPr id="43042" name="Rectangle 41">
            <a:extLst>
              <a:ext uri="{FF2B5EF4-FFF2-40B4-BE49-F238E27FC236}">
                <a16:creationId xmlns:a16="http://schemas.microsoft.com/office/drawing/2014/main" id="{29A03B08-ADD0-4298-BA7D-69901484F4A6}"/>
              </a:ext>
            </a:extLst>
          </p:cNvPr>
          <p:cNvSpPr>
            <a:spLocks noChangeArrowheads="1"/>
          </p:cNvSpPr>
          <p:nvPr/>
        </p:nvSpPr>
        <p:spPr bwMode="auto">
          <a:xfrm>
            <a:off x="4470400" y="7407275"/>
            <a:ext cx="966788" cy="369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rgbClr val="FF0000"/>
                </a:solidFill>
              </a:rPr>
              <a:t>Powder</a:t>
            </a:r>
          </a:p>
        </p:txBody>
      </p:sp>
      <p:sp>
        <p:nvSpPr>
          <p:cNvPr id="43043" name="Rectangle 42">
            <a:extLst>
              <a:ext uri="{FF2B5EF4-FFF2-40B4-BE49-F238E27FC236}">
                <a16:creationId xmlns:a16="http://schemas.microsoft.com/office/drawing/2014/main" id="{4903B2D0-FB41-4D54-B547-8D3AC7FBCE0E}"/>
              </a:ext>
            </a:extLst>
          </p:cNvPr>
          <p:cNvSpPr>
            <a:spLocks noChangeArrowheads="1"/>
          </p:cNvSpPr>
          <p:nvPr/>
        </p:nvSpPr>
        <p:spPr bwMode="auto">
          <a:xfrm>
            <a:off x="4349750" y="5103814"/>
            <a:ext cx="966788" cy="3698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rgbClr val="FF0000"/>
                </a:solidFill>
              </a:rPr>
              <a:t>Powder</a:t>
            </a:r>
          </a:p>
        </p:txBody>
      </p:sp>
      <p:sp>
        <p:nvSpPr>
          <p:cNvPr id="43044" name="Text Box 43" descr="Large confetti">
            <a:extLst>
              <a:ext uri="{FF2B5EF4-FFF2-40B4-BE49-F238E27FC236}">
                <a16:creationId xmlns:a16="http://schemas.microsoft.com/office/drawing/2014/main" id="{B2CBEBE6-15F8-48B1-8B20-2E4F418733FD}"/>
              </a:ext>
            </a:extLst>
          </p:cNvPr>
          <p:cNvSpPr txBox="1">
            <a:spLocks noChangeArrowheads="1"/>
          </p:cNvSpPr>
          <p:nvPr/>
        </p:nvSpPr>
        <p:spPr bwMode="auto">
          <a:xfrm>
            <a:off x="6197600" y="3890963"/>
            <a:ext cx="1570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000" u="sng"/>
              <a:t>Jenicke Cell</a:t>
            </a:r>
          </a:p>
        </p:txBody>
      </p:sp>
      <p:sp>
        <p:nvSpPr>
          <p:cNvPr id="2" name="Date Placeholder 1"/>
          <p:cNvSpPr>
            <a:spLocks noGrp="1"/>
          </p:cNvSpPr>
          <p:nvPr>
            <p:ph type="dt" sz="half" idx="10"/>
          </p:nvPr>
        </p:nvSpPr>
        <p:spPr/>
        <p:txBody>
          <a:bodyPr/>
          <a:lstStyle/>
          <a:p>
            <a:pPr>
              <a:defRPr/>
            </a:pPr>
            <a:r>
              <a:rPr lang="en-US"/>
              <a:t>ABE 303 </a:t>
            </a:r>
          </a:p>
        </p:txBody>
      </p:sp>
      <p:graphicFrame>
        <p:nvGraphicFramePr>
          <p:cNvPr id="42" name="Object 35">
            <a:extLst>
              <a:ext uri="{FF2B5EF4-FFF2-40B4-BE49-F238E27FC236}">
                <a16:creationId xmlns:a16="http://schemas.microsoft.com/office/drawing/2014/main" id="{4577028C-67AB-4B56-86CF-4DE3929E0197}"/>
              </a:ext>
            </a:extLst>
          </p:cNvPr>
          <p:cNvGraphicFramePr>
            <a:graphicFrameLocks noChangeAspect="1"/>
          </p:cNvGraphicFramePr>
          <p:nvPr>
            <p:extLst>
              <p:ext uri="{D42A27DB-BD31-4B8C-83A1-F6EECF244321}">
                <p14:modId xmlns:p14="http://schemas.microsoft.com/office/powerpoint/2010/main" val="2070788929"/>
              </p:ext>
            </p:extLst>
          </p:nvPr>
        </p:nvGraphicFramePr>
        <p:xfrm>
          <a:off x="4487863" y="2785019"/>
          <a:ext cx="433388" cy="405310"/>
        </p:xfrm>
        <a:graphic>
          <a:graphicData uri="http://schemas.openxmlformats.org/presentationml/2006/ole">
            <mc:AlternateContent xmlns:mc="http://schemas.openxmlformats.org/markup-compatibility/2006">
              <mc:Choice xmlns:v="urn:schemas-microsoft-com:vml" Requires="v">
                <p:oleObj spid="_x0000_s43075" name="Equation" r:id="rId6" imgW="85776" imgH="85648" progId="Equation.3">
                  <p:embed/>
                </p:oleObj>
              </mc:Choice>
              <mc:Fallback>
                <p:oleObj name="Equation" r:id="rId6" imgW="85776" imgH="85648" progId="Equation.3">
                  <p:embed/>
                  <p:pic>
                    <p:nvPicPr>
                      <p:cNvPr id="43037" name="Object 35">
                        <a:extLst>
                          <a:ext uri="{FF2B5EF4-FFF2-40B4-BE49-F238E27FC236}">
                            <a16:creationId xmlns:a16="http://schemas.microsoft.com/office/drawing/2014/main" id="{482A70B8-FB82-415F-8DBB-6925DC6418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7863" y="2785019"/>
                        <a:ext cx="433388" cy="405310"/>
                      </a:xfrm>
                      <a:prstGeom prst="rect">
                        <a:avLst/>
                      </a:prstGeom>
                      <a:noFill/>
                      <a:ln>
                        <a:noFill/>
                      </a:ln>
                      <a:effectLs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F4629A-CB0E-4EF8-8075-1264207988A3}"/>
              </a:ext>
            </a:extLst>
          </p:cNvPr>
          <p:cNvSpPr>
            <a:spLocks noGrp="1"/>
          </p:cNvSpPr>
          <p:nvPr>
            <p:ph type="ftr" sz="quarter" idx="11"/>
          </p:nvPr>
        </p:nvSpPr>
        <p:spPr/>
        <p:txBody>
          <a:bodyPr/>
          <a:lstStyle/>
          <a:p>
            <a:pPr>
              <a:defRPr/>
            </a:pPr>
            <a:r>
              <a:rPr lang="en-US" dirty="0"/>
              <a:t>Introduction</a:t>
            </a:r>
          </a:p>
        </p:txBody>
      </p:sp>
      <p:sp>
        <p:nvSpPr>
          <p:cNvPr id="4" name="Slide Number Placeholder 3">
            <a:extLst>
              <a:ext uri="{FF2B5EF4-FFF2-40B4-BE49-F238E27FC236}">
                <a16:creationId xmlns:a16="http://schemas.microsoft.com/office/drawing/2014/main" id="{7DFC3D3A-CD89-492B-82B8-4D476532525A}"/>
              </a:ext>
            </a:extLst>
          </p:cNvPr>
          <p:cNvSpPr>
            <a:spLocks noGrp="1"/>
          </p:cNvSpPr>
          <p:nvPr>
            <p:ph type="sldNum" sz="quarter" idx="12"/>
          </p:nvPr>
        </p:nvSpPr>
        <p:spPr/>
        <p:txBody>
          <a:bodyPr/>
          <a:lstStyle/>
          <a:p>
            <a:pPr>
              <a:defRPr/>
            </a:pPr>
            <a:fld id="{55A2BC9E-653C-4D43-B0F0-274FAEAFE675}" type="slidenum">
              <a:rPr lang="en-US" altLang="en-US" smtClean="0"/>
              <a:pPr>
                <a:defRPr/>
              </a:pPr>
              <a:t>27</a:t>
            </a:fld>
            <a:endParaRPr lang="en-US" altLang="en-US"/>
          </a:p>
        </p:txBody>
      </p:sp>
      <p:sp>
        <p:nvSpPr>
          <p:cNvPr id="6" name="Rectangle 5">
            <a:extLst>
              <a:ext uri="{FF2B5EF4-FFF2-40B4-BE49-F238E27FC236}">
                <a16:creationId xmlns:a16="http://schemas.microsoft.com/office/drawing/2014/main" id="{6A75B3BB-50D4-4F9A-B5CA-420EC83A28BF}"/>
              </a:ext>
            </a:extLst>
          </p:cNvPr>
          <p:cNvSpPr/>
          <p:nvPr/>
        </p:nvSpPr>
        <p:spPr>
          <a:xfrm>
            <a:off x="3427174" y="127773"/>
            <a:ext cx="5970219" cy="646331"/>
          </a:xfrm>
          <a:prstGeom prst="rect">
            <a:avLst/>
          </a:prstGeom>
        </p:spPr>
        <p:txBody>
          <a:bodyPr wrap="square">
            <a:spAutoFit/>
          </a:bodyPr>
          <a:lstStyle/>
          <a:p>
            <a:pPr algn="ctr"/>
            <a:r>
              <a:rPr lang="en-US" b="1" dirty="0">
                <a:solidFill>
                  <a:schemeClr val="bg2">
                    <a:lumMod val="60000"/>
                    <a:lumOff val="40000"/>
                  </a:schemeClr>
                </a:solidFill>
              </a:rPr>
              <a:t>PHYSICAL PROPERTIES - Density and Porosity </a:t>
            </a:r>
          </a:p>
          <a:p>
            <a:pPr algn="ctr"/>
            <a:r>
              <a:rPr lang="en-US" b="1" dirty="0">
                <a:solidFill>
                  <a:srgbClr val="000000"/>
                </a:solidFill>
              </a:rPr>
              <a:t>Why are they important? </a:t>
            </a:r>
            <a:endParaRPr lang="en-US" dirty="0">
              <a:solidFill>
                <a:srgbClr val="000000"/>
              </a:solidFill>
            </a:endParaRPr>
          </a:p>
        </p:txBody>
      </p:sp>
      <p:sp>
        <p:nvSpPr>
          <p:cNvPr id="9" name="TextBox 8">
            <a:extLst>
              <a:ext uri="{FF2B5EF4-FFF2-40B4-BE49-F238E27FC236}">
                <a16:creationId xmlns:a16="http://schemas.microsoft.com/office/drawing/2014/main" id="{EE064054-FEEA-42DA-B8D3-2E97BF8A8CEA}"/>
              </a:ext>
            </a:extLst>
          </p:cNvPr>
          <p:cNvSpPr txBox="1"/>
          <p:nvPr/>
        </p:nvSpPr>
        <p:spPr>
          <a:xfrm>
            <a:off x="391886" y="829318"/>
            <a:ext cx="11321143" cy="1138773"/>
          </a:xfrm>
          <a:prstGeom prst="rect">
            <a:avLst/>
          </a:prstGeom>
          <a:noFill/>
        </p:spPr>
        <p:txBody>
          <a:bodyPr wrap="square" rtlCol="0">
            <a:spAutoFit/>
          </a:bodyPr>
          <a:lstStyle/>
          <a:p>
            <a:r>
              <a:rPr lang="en-US" b="1" dirty="0">
                <a:solidFill>
                  <a:schemeClr val="bg2"/>
                </a:solidFill>
              </a:rPr>
              <a:t>Tissue Engineering: </a:t>
            </a:r>
            <a:r>
              <a:rPr lang="en-US" sz="1600" dirty="0">
                <a:solidFill>
                  <a:schemeClr val="bg2">
                    <a:lumMod val="50000"/>
                  </a:schemeClr>
                </a:solidFill>
              </a:rPr>
              <a:t>The developing field of tissue engineering (TE) aims to regenerate damaged tissues by combining cells from the body with highly porous scaffold biomaterials, which act as templates for tissue regeneration, to guide the growth of new tissue (O’Brien, 2011, </a:t>
            </a:r>
            <a:r>
              <a:rPr lang="en-US" sz="1600" i="1" dirty="0" err="1">
                <a:solidFill>
                  <a:schemeClr val="bg2">
                    <a:lumMod val="50000"/>
                  </a:schemeClr>
                </a:solidFill>
              </a:rPr>
              <a:t>Materialstoday</a:t>
            </a:r>
            <a:r>
              <a:rPr lang="en-US" sz="1600" dirty="0">
                <a:solidFill>
                  <a:schemeClr val="bg2">
                    <a:lumMod val="50000"/>
                  </a:schemeClr>
                </a:solidFill>
              </a:rPr>
              <a:t>)</a:t>
            </a:r>
          </a:p>
          <a:p>
            <a:endParaRPr lang="en-US" b="1" dirty="0">
              <a:solidFill>
                <a:schemeClr val="bg2"/>
              </a:solidFill>
            </a:endParaRPr>
          </a:p>
        </p:txBody>
      </p:sp>
      <p:grpSp>
        <p:nvGrpSpPr>
          <p:cNvPr id="15" name="Group 14">
            <a:extLst>
              <a:ext uri="{FF2B5EF4-FFF2-40B4-BE49-F238E27FC236}">
                <a16:creationId xmlns:a16="http://schemas.microsoft.com/office/drawing/2014/main" id="{9379F342-8AFD-420F-A20D-67F6362B4814}"/>
              </a:ext>
            </a:extLst>
          </p:cNvPr>
          <p:cNvGrpSpPr/>
          <p:nvPr/>
        </p:nvGrpSpPr>
        <p:grpSpPr>
          <a:xfrm>
            <a:off x="2315096" y="1901002"/>
            <a:ext cx="7088884" cy="2579375"/>
            <a:chOff x="704589" y="2298317"/>
            <a:chExt cx="5600027" cy="1974277"/>
          </a:xfrm>
        </p:grpSpPr>
        <p:pic>
          <p:nvPicPr>
            <p:cNvPr id="84994" name="Picture 2" descr="Comparative SEM images of (a) collagen-GAG (CG) scaffold (b) hydroxyapatite…">
              <a:extLst>
                <a:ext uri="{FF2B5EF4-FFF2-40B4-BE49-F238E27FC236}">
                  <a16:creationId xmlns:a16="http://schemas.microsoft.com/office/drawing/2014/main" id="{E7A68C07-CE3E-473E-AD7C-A46CE68CC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9" y="2298317"/>
              <a:ext cx="5448822" cy="14164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F8AC173-3F82-474B-B31E-36B90C8D9B06}"/>
                </a:ext>
              </a:extLst>
            </p:cNvPr>
            <p:cNvSpPr txBox="1"/>
            <p:nvPr/>
          </p:nvSpPr>
          <p:spPr>
            <a:xfrm>
              <a:off x="963332" y="3770604"/>
              <a:ext cx="1255473" cy="461665"/>
            </a:xfrm>
            <a:prstGeom prst="rect">
              <a:avLst/>
            </a:prstGeom>
            <a:noFill/>
          </p:spPr>
          <p:txBody>
            <a:bodyPr wrap="none" rtlCol="0">
              <a:spAutoFit/>
            </a:bodyPr>
            <a:lstStyle/>
            <a:p>
              <a:pPr algn="ctr"/>
              <a:r>
                <a:rPr lang="en-US" sz="1200" b="1" dirty="0">
                  <a:solidFill>
                    <a:schemeClr val="bg2">
                      <a:lumMod val="50000"/>
                    </a:schemeClr>
                  </a:solidFill>
                </a:rPr>
                <a:t>Collagen (CG) </a:t>
              </a:r>
            </a:p>
            <a:p>
              <a:pPr algn="ctr"/>
              <a:r>
                <a:rPr lang="en-US" sz="1200" b="1" dirty="0">
                  <a:solidFill>
                    <a:schemeClr val="bg2">
                      <a:lumMod val="50000"/>
                    </a:schemeClr>
                  </a:solidFill>
                </a:rPr>
                <a:t>Scaffold</a:t>
              </a:r>
            </a:p>
          </p:txBody>
        </p:sp>
        <p:sp>
          <p:nvSpPr>
            <p:cNvPr id="13" name="TextBox 12">
              <a:extLst>
                <a:ext uri="{FF2B5EF4-FFF2-40B4-BE49-F238E27FC236}">
                  <a16:creationId xmlns:a16="http://schemas.microsoft.com/office/drawing/2014/main" id="{EABD963F-194D-4955-AE43-973345B3E8F4}"/>
                </a:ext>
              </a:extLst>
            </p:cNvPr>
            <p:cNvSpPr txBox="1"/>
            <p:nvPr/>
          </p:nvSpPr>
          <p:spPr>
            <a:xfrm>
              <a:off x="2726969" y="3770604"/>
              <a:ext cx="1619354" cy="461665"/>
            </a:xfrm>
            <a:prstGeom prst="rect">
              <a:avLst/>
            </a:prstGeom>
            <a:noFill/>
          </p:spPr>
          <p:txBody>
            <a:bodyPr wrap="none" rtlCol="0">
              <a:spAutoFit/>
            </a:bodyPr>
            <a:lstStyle/>
            <a:p>
              <a:pPr algn="ctr"/>
              <a:r>
                <a:rPr lang="en-US" sz="1200" b="1" dirty="0" err="1">
                  <a:solidFill>
                    <a:srgbClr val="000000"/>
                  </a:solidFill>
                </a:rPr>
                <a:t>Hydroxypatite</a:t>
              </a:r>
              <a:r>
                <a:rPr lang="en-US" sz="1200" b="1" dirty="0">
                  <a:solidFill>
                    <a:srgbClr val="000000"/>
                  </a:solidFill>
                </a:rPr>
                <a:t> (HA) </a:t>
              </a:r>
            </a:p>
            <a:p>
              <a:pPr algn="ctr"/>
              <a:r>
                <a:rPr lang="en-US" sz="1200" b="1" dirty="0">
                  <a:solidFill>
                    <a:srgbClr val="000000"/>
                  </a:solidFill>
                </a:rPr>
                <a:t>Scaffold</a:t>
              </a:r>
            </a:p>
          </p:txBody>
        </p:sp>
        <p:sp>
          <p:nvSpPr>
            <p:cNvPr id="14" name="TextBox 13">
              <a:extLst>
                <a:ext uri="{FF2B5EF4-FFF2-40B4-BE49-F238E27FC236}">
                  <a16:creationId xmlns:a16="http://schemas.microsoft.com/office/drawing/2014/main" id="{E890C296-8E39-4154-9571-F7CD9F57D188}"/>
                </a:ext>
              </a:extLst>
            </p:cNvPr>
            <p:cNvSpPr txBox="1"/>
            <p:nvPr/>
          </p:nvSpPr>
          <p:spPr>
            <a:xfrm>
              <a:off x="4346323" y="3810929"/>
              <a:ext cx="1958293" cy="461665"/>
            </a:xfrm>
            <a:prstGeom prst="rect">
              <a:avLst/>
            </a:prstGeom>
            <a:noFill/>
          </p:spPr>
          <p:txBody>
            <a:bodyPr wrap="none" rtlCol="0">
              <a:spAutoFit/>
            </a:bodyPr>
            <a:lstStyle/>
            <a:p>
              <a:pPr algn="ctr"/>
              <a:r>
                <a:rPr lang="en-US" sz="1200" b="1" dirty="0">
                  <a:solidFill>
                    <a:srgbClr val="000000"/>
                  </a:solidFill>
                </a:rPr>
                <a:t>Composite collagen-HA </a:t>
              </a:r>
            </a:p>
            <a:p>
              <a:pPr algn="ctr"/>
              <a:r>
                <a:rPr lang="en-US" sz="1200" b="1" dirty="0">
                  <a:solidFill>
                    <a:srgbClr val="000000"/>
                  </a:solidFill>
                </a:rPr>
                <a:t>Scaffold</a:t>
              </a:r>
            </a:p>
          </p:txBody>
        </p:sp>
      </p:grpSp>
      <p:pic>
        <p:nvPicPr>
          <p:cNvPr id="12" name="Picture 11">
            <a:extLst>
              <a:ext uri="{FF2B5EF4-FFF2-40B4-BE49-F238E27FC236}">
                <a16:creationId xmlns:a16="http://schemas.microsoft.com/office/drawing/2014/main" id="{95EE87E9-A4E9-4926-AE59-2854B0CD2837}"/>
              </a:ext>
            </a:extLst>
          </p:cNvPr>
          <p:cNvPicPr>
            <a:picLocks noChangeAspect="1"/>
          </p:cNvPicPr>
          <p:nvPr/>
        </p:nvPicPr>
        <p:blipFill rotWithShape="1">
          <a:blip r:embed="rId3"/>
          <a:srcRect l="2146" r="57292" b="15082"/>
          <a:stretch/>
        </p:blipFill>
        <p:spPr>
          <a:xfrm>
            <a:off x="928391" y="4985876"/>
            <a:ext cx="3961292" cy="3643774"/>
          </a:xfrm>
          <a:prstGeom prst="rect">
            <a:avLst/>
          </a:prstGeom>
        </p:spPr>
      </p:pic>
      <p:pic>
        <p:nvPicPr>
          <p:cNvPr id="17" name="Picture 16">
            <a:extLst>
              <a:ext uri="{FF2B5EF4-FFF2-40B4-BE49-F238E27FC236}">
                <a16:creationId xmlns:a16="http://schemas.microsoft.com/office/drawing/2014/main" id="{29359922-8E24-4AAA-BDC3-F7C63891C457}"/>
              </a:ext>
            </a:extLst>
          </p:cNvPr>
          <p:cNvPicPr>
            <a:picLocks noChangeAspect="1"/>
          </p:cNvPicPr>
          <p:nvPr/>
        </p:nvPicPr>
        <p:blipFill rotWithShape="1">
          <a:blip r:embed="rId3"/>
          <a:srcRect l="46492" r="2219" b="15583"/>
          <a:stretch/>
        </p:blipFill>
        <p:spPr>
          <a:xfrm>
            <a:off x="5859538" y="5613304"/>
            <a:ext cx="4333724" cy="3134040"/>
          </a:xfrm>
          <a:prstGeom prst="rect">
            <a:avLst/>
          </a:prstGeom>
        </p:spPr>
      </p:pic>
      <p:sp>
        <p:nvSpPr>
          <p:cNvPr id="18" name="TextBox 17">
            <a:extLst>
              <a:ext uri="{FF2B5EF4-FFF2-40B4-BE49-F238E27FC236}">
                <a16:creationId xmlns:a16="http://schemas.microsoft.com/office/drawing/2014/main" id="{AEA933F8-61FD-4FDC-AF58-F3020BB3AAF4}"/>
              </a:ext>
            </a:extLst>
          </p:cNvPr>
          <p:cNvSpPr txBox="1"/>
          <p:nvPr/>
        </p:nvSpPr>
        <p:spPr>
          <a:xfrm>
            <a:off x="877520" y="4365144"/>
            <a:ext cx="4326826" cy="461665"/>
          </a:xfrm>
          <a:prstGeom prst="rect">
            <a:avLst/>
          </a:prstGeom>
          <a:noFill/>
        </p:spPr>
        <p:txBody>
          <a:bodyPr wrap="none" rtlCol="0">
            <a:spAutoFit/>
          </a:bodyPr>
          <a:lstStyle/>
          <a:p>
            <a:r>
              <a:rPr lang="en-US" sz="2400" dirty="0">
                <a:solidFill>
                  <a:schemeClr val="bg2">
                    <a:lumMod val="60000"/>
                    <a:lumOff val="40000"/>
                  </a:schemeClr>
                </a:solidFill>
              </a:rPr>
              <a:t>Do these results make sense?</a:t>
            </a:r>
          </a:p>
        </p:txBody>
      </p:sp>
      <p:sp>
        <p:nvSpPr>
          <p:cNvPr id="5" name="Date Placeholder 4"/>
          <p:cNvSpPr>
            <a:spLocks noGrp="1"/>
          </p:cNvSpPr>
          <p:nvPr>
            <p:ph type="dt" sz="half" idx="10"/>
          </p:nvPr>
        </p:nvSpPr>
        <p:spPr/>
        <p:txBody>
          <a:bodyPr/>
          <a:lstStyle/>
          <a:p>
            <a:pPr>
              <a:defRPr/>
            </a:pPr>
            <a:r>
              <a:rPr lang="en-US"/>
              <a:t>ABE 303 </a:t>
            </a:r>
          </a:p>
        </p:txBody>
      </p:sp>
    </p:spTree>
    <p:extLst>
      <p:ext uri="{BB962C8B-B14F-4D97-AF65-F5344CB8AC3E}">
        <p14:creationId xmlns:p14="http://schemas.microsoft.com/office/powerpoint/2010/main" val="3597728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4035" name="Footer Placeholder 4">
            <a:extLst>
              <a:ext uri="{FF2B5EF4-FFF2-40B4-BE49-F238E27FC236}">
                <a16:creationId xmlns:a16="http://schemas.microsoft.com/office/drawing/2014/main" id="{682AA168-87C2-4B8F-BEA4-70ABD1822E3B}"/>
              </a:ext>
            </a:extLst>
          </p:cNvPr>
          <p:cNvSpPr>
            <a:spLocks noGrp="1"/>
          </p:cNvSpPr>
          <p:nvPr>
            <p:ph type="ftr" sz="quarter" idx="11"/>
          </p:nvPr>
        </p:nvSpPr>
        <p:spPr>
          <a:xfrm>
            <a:off x="4084864" y="8329473"/>
            <a:ext cx="3860800"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000000"/>
                </a:solidFill>
              </a:rPr>
              <a:t>Introduction</a:t>
            </a:r>
          </a:p>
        </p:txBody>
      </p:sp>
      <p:sp>
        <p:nvSpPr>
          <p:cNvPr id="44036" name="Slide Number Placeholder 5">
            <a:extLst>
              <a:ext uri="{FF2B5EF4-FFF2-40B4-BE49-F238E27FC236}">
                <a16:creationId xmlns:a16="http://schemas.microsoft.com/office/drawing/2014/main" id="{FF599847-085C-46F1-95C8-B2C11482EE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7F7FB865-2F8C-4A33-8ED3-6E0D4B80F24F}" type="slidenum">
              <a:rPr lang="en-US" altLang="en-US" sz="1800">
                <a:solidFill>
                  <a:srgbClr val="000000"/>
                </a:solidFill>
              </a:rPr>
              <a:pPr>
                <a:spcBef>
                  <a:spcPct val="0"/>
                </a:spcBef>
                <a:buClrTx/>
                <a:buSzTx/>
                <a:buFontTx/>
                <a:buNone/>
              </a:pPr>
              <a:t>28</a:t>
            </a:fld>
            <a:endParaRPr lang="en-US" altLang="en-US" sz="1800" dirty="0">
              <a:solidFill>
                <a:srgbClr val="000000"/>
              </a:solidFill>
            </a:endParaRPr>
          </a:p>
        </p:txBody>
      </p:sp>
      <p:sp>
        <p:nvSpPr>
          <p:cNvPr id="2" name="Rectangle 2">
            <a:extLst>
              <a:ext uri="{FF2B5EF4-FFF2-40B4-BE49-F238E27FC236}">
                <a16:creationId xmlns:a16="http://schemas.microsoft.com/office/drawing/2014/main" id="{5E62F85C-14CD-458E-B6DF-81B0F89BC647}"/>
              </a:ext>
            </a:extLst>
          </p:cNvPr>
          <p:cNvSpPr>
            <a:spLocks noGrp="1" noChangeArrowheads="1"/>
          </p:cNvSpPr>
          <p:nvPr>
            <p:ph type="title"/>
          </p:nvPr>
        </p:nvSpPr>
        <p:spPr>
          <a:xfrm>
            <a:off x="2986088" y="179387"/>
            <a:ext cx="6172200" cy="1073150"/>
          </a:xfrm>
        </p:spPr>
        <p:txBody>
          <a:bodyPr/>
          <a:lstStyle/>
          <a:p>
            <a:pPr eaLnBrk="1" hangingPunct="1">
              <a:defRPr/>
            </a:pPr>
            <a:r>
              <a:rPr lang="en-US" sz="2800" b="1" dirty="0">
                <a:solidFill>
                  <a:srgbClr val="000000"/>
                </a:solidFill>
                <a:effectLst/>
              </a:rPr>
              <a:t>PHYSICAL PROPERTIES</a:t>
            </a:r>
            <a:br>
              <a:rPr lang="en-US" sz="2800" b="1" dirty="0">
                <a:solidFill>
                  <a:srgbClr val="000000"/>
                </a:solidFill>
                <a:effectLst/>
              </a:rPr>
            </a:br>
            <a:r>
              <a:rPr lang="en-US" sz="2800" b="1" dirty="0">
                <a:solidFill>
                  <a:srgbClr val="000000"/>
                </a:solidFill>
                <a:effectLst/>
              </a:rPr>
              <a:t>Density and Porosity</a:t>
            </a:r>
          </a:p>
        </p:txBody>
      </p:sp>
      <p:sp>
        <p:nvSpPr>
          <p:cNvPr id="44038" name="Text Box 4" descr="Large confetti">
            <a:extLst>
              <a:ext uri="{FF2B5EF4-FFF2-40B4-BE49-F238E27FC236}">
                <a16:creationId xmlns:a16="http://schemas.microsoft.com/office/drawing/2014/main" id="{7FE11A1C-1680-4FDB-94EC-292C19FEC925}"/>
              </a:ext>
            </a:extLst>
          </p:cNvPr>
          <p:cNvSpPr txBox="1">
            <a:spLocks noChangeArrowheads="1"/>
          </p:cNvSpPr>
          <p:nvPr/>
        </p:nvSpPr>
        <p:spPr bwMode="auto">
          <a:xfrm>
            <a:off x="493063" y="1114183"/>
            <a:ext cx="420499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800" u="sng" dirty="0">
                <a:solidFill>
                  <a:srgbClr val="000000"/>
                </a:solidFill>
              </a:rPr>
              <a:t>Food/Biological Materials</a:t>
            </a:r>
          </a:p>
          <a:p>
            <a:pPr>
              <a:spcBef>
                <a:spcPct val="0"/>
              </a:spcBef>
              <a:buClrTx/>
              <a:buSzTx/>
              <a:buFontTx/>
              <a:buNone/>
            </a:pPr>
            <a:endParaRPr lang="en-US" altLang="en-US" sz="2800" u="sng" dirty="0">
              <a:solidFill>
                <a:srgbClr val="0033CC"/>
              </a:solidFill>
            </a:endParaRPr>
          </a:p>
          <a:p>
            <a:pPr lvl="1">
              <a:spcBef>
                <a:spcPct val="0"/>
              </a:spcBef>
              <a:spcAft>
                <a:spcPts val="1200"/>
              </a:spcAft>
              <a:buFontTx/>
              <a:buChar char="•"/>
            </a:pPr>
            <a:r>
              <a:rPr lang="en-US" altLang="en-US" dirty="0">
                <a:solidFill>
                  <a:srgbClr val="0033CC"/>
                </a:solidFill>
              </a:rPr>
              <a:t>  Solids</a:t>
            </a:r>
          </a:p>
          <a:p>
            <a:pPr lvl="1">
              <a:spcBef>
                <a:spcPct val="0"/>
              </a:spcBef>
              <a:spcAft>
                <a:spcPts val="1200"/>
              </a:spcAft>
              <a:buFontTx/>
              <a:buChar char="•"/>
            </a:pPr>
            <a:r>
              <a:rPr lang="en-US" altLang="en-US" dirty="0">
                <a:solidFill>
                  <a:srgbClr val="0033CC"/>
                </a:solidFill>
              </a:rPr>
              <a:t>  Water</a:t>
            </a:r>
          </a:p>
          <a:p>
            <a:pPr lvl="1">
              <a:spcBef>
                <a:spcPct val="0"/>
              </a:spcBef>
              <a:buFontTx/>
              <a:buChar char="•"/>
            </a:pPr>
            <a:r>
              <a:rPr lang="en-US" altLang="en-US" dirty="0">
                <a:solidFill>
                  <a:srgbClr val="0033CC"/>
                </a:solidFill>
              </a:rPr>
              <a:t>  Air</a:t>
            </a:r>
          </a:p>
        </p:txBody>
      </p:sp>
      <p:sp>
        <p:nvSpPr>
          <p:cNvPr id="44039" name="Line 6">
            <a:extLst>
              <a:ext uri="{FF2B5EF4-FFF2-40B4-BE49-F238E27FC236}">
                <a16:creationId xmlns:a16="http://schemas.microsoft.com/office/drawing/2014/main" id="{AC60CB7A-AF99-4B52-B7FB-C47FE64CBA63}"/>
              </a:ext>
            </a:extLst>
          </p:cNvPr>
          <p:cNvSpPr>
            <a:spLocks noChangeShapeType="1"/>
          </p:cNvSpPr>
          <p:nvPr/>
        </p:nvSpPr>
        <p:spPr bwMode="auto">
          <a:xfrm flipV="1">
            <a:off x="2482994" y="1972472"/>
            <a:ext cx="2248291" cy="17779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40" name="Text Box 7" descr="Large confetti">
            <a:extLst>
              <a:ext uri="{FF2B5EF4-FFF2-40B4-BE49-F238E27FC236}">
                <a16:creationId xmlns:a16="http://schemas.microsoft.com/office/drawing/2014/main" id="{3DBC3E0B-FF6B-4FC7-A63B-BE828FD335B9}"/>
              </a:ext>
            </a:extLst>
          </p:cNvPr>
          <p:cNvSpPr txBox="1">
            <a:spLocks noChangeArrowheads="1"/>
          </p:cNvSpPr>
          <p:nvPr/>
        </p:nvSpPr>
        <p:spPr bwMode="auto">
          <a:xfrm>
            <a:off x="4785714" y="1750103"/>
            <a:ext cx="2249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FF0000"/>
                </a:solidFill>
              </a:rPr>
              <a:t>Solids No Fat (SNF)</a:t>
            </a:r>
          </a:p>
        </p:txBody>
      </p:sp>
      <p:sp>
        <p:nvSpPr>
          <p:cNvPr id="44041" name="Line 8">
            <a:extLst>
              <a:ext uri="{FF2B5EF4-FFF2-40B4-BE49-F238E27FC236}">
                <a16:creationId xmlns:a16="http://schemas.microsoft.com/office/drawing/2014/main" id="{69A247F0-427E-4355-841A-ADC50E8304B0}"/>
              </a:ext>
            </a:extLst>
          </p:cNvPr>
          <p:cNvSpPr>
            <a:spLocks noChangeShapeType="1"/>
          </p:cNvSpPr>
          <p:nvPr/>
        </p:nvSpPr>
        <p:spPr bwMode="auto">
          <a:xfrm flipV="1">
            <a:off x="2443809" y="2314575"/>
            <a:ext cx="2254251"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42" name="Text Box 9" descr="Large confetti">
            <a:extLst>
              <a:ext uri="{FF2B5EF4-FFF2-40B4-BE49-F238E27FC236}">
                <a16:creationId xmlns:a16="http://schemas.microsoft.com/office/drawing/2014/main" id="{50DF7ACA-7ED3-4C60-9DE7-CA8EB0BDF414}"/>
              </a:ext>
            </a:extLst>
          </p:cNvPr>
          <p:cNvSpPr txBox="1">
            <a:spLocks noChangeArrowheads="1"/>
          </p:cNvSpPr>
          <p:nvPr/>
        </p:nvSpPr>
        <p:spPr bwMode="auto">
          <a:xfrm>
            <a:off x="4785714" y="2142907"/>
            <a:ext cx="517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FF0000"/>
                </a:solidFill>
              </a:rPr>
              <a:t>Fat</a:t>
            </a:r>
          </a:p>
        </p:txBody>
      </p:sp>
      <p:sp>
        <p:nvSpPr>
          <p:cNvPr id="44043" name="Text Box 10" descr="Large confetti">
            <a:extLst>
              <a:ext uri="{FF2B5EF4-FFF2-40B4-BE49-F238E27FC236}">
                <a16:creationId xmlns:a16="http://schemas.microsoft.com/office/drawing/2014/main" id="{D38B0CC3-C719-4F18-BFFF-0668CF1CF542}"/>
              </a:ext>
            </a:extLst>
          </p:cNvPr>
          <p:cNvSpPr txBox="1">
            <a:spLocks noChangeArrowheads="1"/>
          </p:cNvSpPr>
          <p:nvPr/>
        </p:nvSpPr>
        <p:spPr bwMode="auto">
          <a:xfrm>
            <a:off x="624114" y="3926700"/>
            <a:ext cx="3143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400" b="1" dirty="0">
                <a:solidFill>
                  <a:srgbClr val="000000"/>
                </a:solidFill>
              </a:rPr>
              <a:t>Mass of the material</a:t>
            </a:r>
          </a:p>
        </p:txBody>
      </p:sp>
      <p:graphicFrame>
        <p:nvGraphicFramePr>
          <p:cNvPr id="44044" name="Object 11">
            <a:extLst>
              <a:ext uri="{FF2B5EF4-FFF2-40B4-BE49-F238E27FC236}">
                <a16:creationId xmlns:a16="http://schemas.microsoft.com/office/drawing/2014/main" id="{8FBC78A7-C7DA-4A86-BC99-B895227D0F77}"/>
              </a:ext>
            </a:extLst>
          </p:cNvPr>
          <p:cNvGraphicFramePr>
            <a:graphicFrameLocks noGrp="1" noChangeAspect="1"/>
          </p:cNvGraphicFramePr>
          <p:nvPr>
            <p:ph idx="1"/>
            <p:extLst>
              <p:ext uri="{D42A27DB-BD31-4B8C-83A1-F6EECF244321}">
                <p14:modId xmlns:p14="http://schemas.microsoft.com/office/powerpoint/2010/main" val="2396382056"/>
              </p:ext>
            </p:extLst>
          </p:nvPr>
        </p:nvGraphicFramePr>
        <p:xfrm>
          <a:off x="4465075" y="3849743"/>
          <a:ext cx="3676855" cy="753781"/>
        </p:xfrm>
        <a:graphic>
          <a:graphicData uri="http://schemas.openxmlformats.org/presentationml/2006/ole">
            <mc:AlternateContent xmlns:mc="http://schemas.openxmlformats.org/markup-compatibility/2006">
              <mc:Choice xmlns:v="urn:schemas-microsoft-com:vml" Requires="v">
                <p:oleObj spid="_x0000_s44118" name="Equation" r:id="rId6" imgW="1054080" imgH="215640" progId="Equation.DSMT4">
                  <p:embed/>
                </p:oleObj>
              </mc:Choice>
              <mc:Fallback>
                <p:oleObj name="Equation" r:id="rId6" imgW="1054080" imgH="215640" progId="Equation.DSMT4">
                  <p:embed/>
                  <p:pic>
                    <p:nvPicPr>
                      <p:cNvPr id="0" name="Object 11"/>
                      <p:cNvPicPr>
                        <a:picLocks noChangeAspect="1" noChangeArrowheads="1"/>
                      </p:cNvPicPr>
                      <p:nvPr/>
                    </p:nvPicPr>
                    <p:blipFill>
                      <a:blip r:embed="rId7"/>
                      <a:srcRect/>
                      <a:stretch>
                        <a:fillRect/>
                      </a:stretch>
                    </p:blipFill>
                    <p:spPr bwMode="auto">
                      <a:xfrm>
                        <a:off x="4465075" y="3849743"/>
                        <a:ext cx="3676855" cy="753781"/>
                      </a:xfrm>
                      <a:prstGeom prst="rect">
                        <a:avLst/>
                      </a:prstGeom>
                      <a:noFill/>
                      <a:ln>
                        <a:noFill/>
                      </a:ln>
                      <a:effectLst/>
                      <a:extLst/>
                    </p:spPr>
                  </p:pic>
                </p:oleObj>
              </mc:Fallback>
            </mc:AlternateContent>
          </a:graphicData>
        </a:graphic>
      </p:graphicFrame>
      <p:sp>
        <p:nvSpPr>
          <p:cNvPr id="44045" name="Text Box 13" descr="Large confetti">
            <a:extLst>
              <a:ext uri="{FF2B5EF4-FFF2-40B4-BE49-F238E27FC236}">
                <a16:creationId xmlns:a16="http://schemas.microsoft.com/office/drawing/2014/main" id="{FD5CE417-D18D-4953-9F56-0FD7A9F0B0E9}"/>
              </a:ext>
            </a:extLst>
          </p:cNvPr>
          <p:cNvSpPr txBox="1">
            <a:spLocks noChangeArrowheads="1"/>
          </p:cNvSpPr>
          <p:nvPr/>
        </p:nvSpPr>
        <p:spPr bwMode="auto">
          <a:xfrm>
            <a:off x="624114" y="5208493"/>
            <a:ext cx="3460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400" b="1" dirty="0">
                <a:solidFill>
                  <a:srgbClr val="000000"/>
                </a:solidFill>
              </a:rPr>
              <a:t>Volume of the material</a:t>
            </a:r>
          </a:p>
        </p:txBody>
      </p:sp>
      <p:graphicFrame>
        <p:nvGraphicFramePr>
          <p:cNvPr id="44046" name="Object 14">
            <a:extLst>
              <a:ext uri="{FF2B5EF4-FFF2-40B4-BE49-F238E27FC236}">
                <a16:creationId xmlns:a16="http://schemas.microsoft.com/office/drawing/2014/main" id="{F96F51AF-D3B4-4964-9BAA-A65C23F3CFEF}"/>
              </a:ext>
            </a:extLst>
          </p:cNvPr>
          <p:cNvGraphicFramePr>
            <a:graphicFrameLocks noChangeAspect="1"/>
          </p:cNvGraphicFramePr>
          <p:nvPr>
            <p:extLst>
              <p:ext uri="{D42A27DB-BD31-4B8C-83A1-F6EECF244321}">
                <p14:modId xmlns:p14="http://schemas.microsoft.com/office/powerpoint/2010/main" val="1040112275"/>
              </p:ext>
            </p:extLst>
          </p:nvPr>
        </p:nvGraphicFramePr>
        <p:xfrm>
          <a:off x="4713288" y="5102225"/>
          <a:ext cx="3690937" cy="765175"/>
        </p:xfrm>
        <a:graphic>
          <a:graphicData uri="http://schemas.openxmlformats.org/presentationml/2006/ole">
            <mc:AlternateContent xmlns:mc="http://schemas.openxmlformats.org/markup-compatibility/2006">
              <mc:Choice xmlns:v="urn:schemas-microsoft-com:vml" Requires="v">
                <p:oleObj spid="_x0000_s44119" name="Equation" r:id="rId8" imgW="1333440" imgH="215640" progId="Equation.DSMT4">
                  <p:embed/>
                </p:oleObj>
              </mc:Choice>
              <mc:Fallback>
                <p:oleObj name="Equation" r:id="rId8" imgW="1333440" imgH="215640" progId="Equation.DSMT4">
                  <p:embed/>
                  <p:pic>
                    <p:nvPicPr>
                      <p:cNvPr id="0" name="Object 14"/>
                      <p:cNvPicPr>
                        <a:picLocks noChangeAspect="1" noChangeArrowheads="1"/>
                      </p:cNvPicPr>
                      <p:nvPr/>
                    </p:nvPicPr>
                    <p:blipFill>
                      <a:blip r:embed="rId9"/>
                      <a:srcRect/>
                      <a:stretch>
                        <a:fillRect/>
                      </a:stretch>
                    </p:blipFill>
                    <p:spPr bwMode="auto">
                      <a:xfrm>
                        <a:off x="4713288" y="5102225"/>
                        <a:ext cx="3690937"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7" name="Text Box 15" descr="Large confetti">
            <a:extLst>
              <a:ext uri="{FF2B5EF4-FFF2-40B4-BE49-F238E27FC236}">
                <a16:creationId xmlns:a16="http://schemas.microsoft.com/office/drawing/2014/main" id="{DC224502-F2FC-4D0E-8C31-F156E4B1A01C}"/>
              </a:ext>
            </a:extLst>
          </p:cNvPr>
          <p:cNvSpPr txBox="1">
            <a:spLocks noChangeArrowheads="1"/>
          </p:cNvSpPr>
          <p:nvPr/>
        </p:nvSpPr>
        <p:spPr bwMode="auto">
          <a:xfrm>
            <a:off x="974577" y="6524804"/>
            <a:ext cx="2938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400" b="1" dirty="0">
                <a:solidFill>
                  <a:srgbClr val="000000"/>
                </a:solidFill>
              </a:rPr>
              <a:t>Density of material</a:t>
            </a:r>
          </a:p>
        </p:txBody>
      </p:sp>
      <p:graphicFrame>
        <p:nvGraphicFramePr>
          <p:cNvPr id="44048" name="Object 16">
            <a:extLst>
              <a:ext uri="{FF2B5EF4-FFF2-40B4-BE49-F238E27FC236}">
                <a16:creationId xmlns:a16="http://schemas.microsoft.com/office/drawing/2014/main" id="{6A3AFB0F-36DD-4F45-9496-F72B1B03A7FF}"/>
              </a:ext>
            </a:extLst>
          </p:cNvPr>
          <p:cNvGraphicFramePr>
            <a:graphicFrameLocks noChangeAspect="1"/>
          </p:cNvGraphicFramePr>
          <p:nvPr>
            <p:extLst>
              <p:ext uri="{D42A27DB-BD31-4B8C-83A1-F6EECF244321}">
                <p14:modId xmlns:p14="http://schemas.microsoft.com/office/powerpoint/2010/main" val="3821346142"/>
              </p:ext>
            </p:extLst>
          </p:nvPr>
        </p:nvGraphicFramePr>
        <p:xfrm>
          <a:off x="5121349" y="6547498"/>
          <a:ext cx="1859416" cy="1101876"/>
        </p:xfrm>
        <a:graphic>
          <a:graphicData uri="http://schemas.openxmlformats.org/presentationml/2006/ole">
            <mc:AlternateContent xmlns:mc="http://schemas.openxmlformats.org/markup-compatibility/2006">
              <mc:Choice xmlns:v="urn:schemas-microsoft-com:vml" Requires="v">
                <p:oleObj spid="_x0000_s44120" name="Equation" r:id="rId10" imgW="749160" imgH="393480" progId="Equation.DSMT4">
                  <p:embed/>
                </p:oleObj>
              </mc:Choice>
              <mc:Fallback>
                <p:oleObj name="Equation" r:id="rId10" imgW="749160" imgH="393480" progId="Equation.DSMT4">
                  <p:embed/>
                  <p:pic>
                    <p:nvPicPr>
                      <p:cNvPr id="0" name="Object 16"/>
                      <p:cNvPicPr>
                        <a:picLocks noChangeAspect="1" noChangeArrowheads="1"/>
                      </p:cNvPicPr>
                      <p:nvPr/>
                    </p:nvPicPr>
                    <p:blipFill>
                      <a:blip r:embed="rId11"/>
                      <a:srcRect/>
                      <a:stretch>
                        <a:fillRect/>
                      </a:stretch>
                    </p:blipFill>
                    <p:spPr bwMode="auto">
                      <a:xfrm>
                        <a:off x="5121349" y="6547498"/>
                        <a:ext cx="1859416" cy="1101876"/>
                      </a:xfrm>
                      <a:prstGeom prst="rect">
                        <a:avLst/>
                      </a:prstGeom>
                      <a:noFill/>
                      <a:ln>
                        <a:noFill/>
                      </a:ln>
                      <a:effectLst/>
                      <a:extLst/>
                    </p:spPr>
                  </p:pic>
                </p:oleObj>
              </mc:Fallback>
            </mc:AlternateContent>
          </a:graphicData>
        </a:graphic>
      </p:graphicFrame>
      <p:sp>
        <p:nvSpPr>
          <p:cNvPr id="44049" name="Line 17">
            <a:extLst>
              <a:ext uri="{FF2B5EF4-FFF2-40B4-BE49-F238E27FC236}">
                <a16:creationId xmlns:a16="http://schemas.microsoft.com/office/drawing/2014/main" id="{D04E828C-FB3A-4410-8E58-1E53C5B6D0C2}"/>
              </a:ext>
            </a:extLst>
          </p:cNvPr>
          <p:cNvSpPr>
            <a:spLocks noChangeShapeType="1"/>
          </p:cNvSpPr>
          <p:nvPr/>
        </p:nvSpPr>
        <p:spPr bwMode="auto">
          <a:xfrm flipH="1">
            <a:off x="8141928" y="3668729"/>
            <a:ext cx="994134" cy="409786"/>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50" name="Text Box 18" descr="Large confetti">
            <a:extLst>
              <a:ext uri="{FF2B5EF4-FFF2-40B4-BE49-F238E27FC236}">
                <a16:creationId xmlns:a16="http://schemas.microsoft.com/office/drawing/2014/main" id="{40A13AC4-99DF-437D-98E8-ED5E58F3CE7C}"/>
              </a:ext>
            </a:extLst>
          </p:cNvPr>
          <p:cNvSpPr txBox="1">
            <a:spLocks noChangeArrowheads="1"/>
          </p:cNvSpPr>
          <p:nvPr/>
        </p:nvSpPr>
        <p:spPr bwMode="auto">
          <a:xfrm>
            <a:off x="9136063" y="3119560"/>
            <a:ext cx="22878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0033CC"/>
                </a:solidFill>
              </a:rPr>
              <a:t>It </a:t>
            </a:r>
            <a:r>
              <a:rPr lang="en-US" altLang="en-US" sz="1800" b="1" u="sng" dirty="0">
                <a:solidFill>
                  <a:srgbClr val="0033CC"/>
                </a:solidFill>
              </a:rPr>
              <a:t>does not account</a:t>
            </a:r>
          </a:p>
          <a:p>
            <a:pPr>
              <a:spcBef>
                <a:spcPct val="0"/>
              </a:spcBef>
              <a:buClrTx/>
              <a:buSzTx/>
              <a:buFontTx/>
              <a:buNone/>
            </a:pPr>
            <a:r>
              <a:rPr lang="en-US" altLang="en-US" sz="1800" dirty="0">
                <a:solidFill>
                  <a:srgbClr val="0033CC"/>
                </a:solidFill>
              </a:rPr>
              <a:t>for the weight of air</a:t>
            </a:r>
          </a:p>
        </p:txBody>
      </p:sp>
      <p:sp>
        <p:nvSpPr>
          <p:cNvPr id="44051" name="Rectangle 19" descr="Large confetti">
            <a:extLst>
              <a:ext uri="{FF2B5EF4-FFF2-40B4-BE49-F238E27FC236}">
                <a16:creationId xmlns:a16="http://schemas.microsoft.com/office/drawing/2014/main" id="{B7C4908B-07E9-4FCA-92FA-BFA483D74EC4}"/>
              </a:ext>
            </a:extLst>
          </p:cNvPr>
          <p:cNvSpPr>
            <a:spLocks noChangeArrowheads="1"/>
          </p:cNvSpPr>
          <p:nvPr/>
        </p:nvSpPr>
        <p:spPr bwMode="auto">
          <a:xfrm>
            <a:off x="4710276" y="2554751"/>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FF0000"/>
                </a:solidFill>
              </a:rPr>
              <a:t>Other minor components</a:t>
            </a:r>
          </a:p>
        </p:txBody>
      </p:sp>
      <p:sp>
        <p:nvSpPr>
          <p:cNvPr id="44052" name="Line 20">
            <a:extLst>
              <a:ext uri="{FF2B5EF4-FFF2-40B4-BE49-F238E27FC236}">
                <a16:creationId xmlns:a16="http://schemas.microsoft.com/office/drawing/2014/main" id="{30918164-464C-4658-A4EA-BD096D90AA41}"/>
              </a:ext>
            </a:extLst>
          </p:cNvPr>
          <p:cNvSpPr>
            <a:spLocks noChangeShapeType="1"/>
          </p:cNvSpPr>
          <p:nvPr/>
        </p:nvSpPr>
        <p:spPr bwMode="auto">
          <a:xfrm>
            <a:off x="2473178" y="2441577"/>
            <a:ext cx="2195512" cy="28098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53" name="Text Box 18" descr="Large confetti">
            <a:extLst>
              <a:ext uri="{FF2B5EF4-FFF2-40B4-BE49-F238E27FC236}">
                <a16:creationId xmlns:a16="http://schemas.microsoft.com/office/drawing/2014/main" id="{1DFFE82E-7BA6-416C-AB42-97A3C726A676}"/>
              </a:ext>
            </a:extLst>
          </p:cNvPr>
          <p:cNvSpPr txBox="1">
            <a:spLocks noChangeArrowheads="1"/>
          </p:cNvSpPr>
          <p:nvPr/>
        </p:nvSpPr>
        <p:spPr bwMode="auto">
          <a:xfrm>
            <a:off x="9179178" y="4768405"/>
            <a:ext cx="24032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0033CC"/>
                </a:solidFill>
              </a:rPr>
              <a:t>It </a:t>
            </a:r>
            <a:r>
              <a:rPr lang="en-US" altLang="en-US" sz="1800" b="1" u="sng" dirty="0">
                <a:solidFill>
                  <a:srgbClr val="0033CC"/>
                </a:solidFill>
              </a:rPr>
              <a:t>takes into account</a:t>
            </a:r>
          </a:p>
          <a:p>
            <a:pPr>
              <a:spcBef>
                <a:spcPct val="0"/>
              </a:spcBef>
              <a:buClrTx/>
              <a:buSzTx/>
              <a:buFontTx/>
              <a:buNone/>
            </a:pPr>
            <a:r>
              <a:rPr lang="en-US" altLang="en-US" sz="1800" dirty="0">
                <a:solidFill>
                  <a:srgbClr val="0033CC"/>
                </a:solidFill>
              </a:rPr>
              <a:t>the volume of air</a:t>
            </a:r>
          </a:p>
        </p:txBody>
      </p:sp>
      <p:sp>
        <p:nvSpPr>
          <p:cNvPr id="3" name="Date Placeholder 2"/>
          <p:cNvSpPr>
            <a:spLocks noGrp="1"/>
          </p:cNvSpPr>
          <p:nvPr>
            <p:ph type="dt" sz="half" idx="10"/>
          </p:nvPr>
        </p:nvSpPr>
        <p:spPr/>
        <p:txBody>
          <a:bodyPr/>
          <a:lstStyle/>
          <a:p>
            <a:pPr>
              <a:defRPr/>
            </a:pPr>
            <a:r>
              <a:rPr lang="en-US" sz="1800" dirty="0">
                <a:solidFill>
                  <a:srgbClr val="000000"/>
                </a:solidFill>
              </a:rPr>
              <a:t>ABE 303 </a:t>
            </a:r>
          </a:p>
        </p:txBody>
      </p:sp>
      <p:sp>
        <p:nvSpPr>
          <p:cNvPr id="24" name="Line 17">
            <a:extLst>
              <a:ext uri="{FF2B5EF4-FFF2-40B4-BE49-F238E27FC236}">
                <a16:creationId xmlns:a16="http://schemas.microsoft.com/office/drawing/2014/main" id="{D04E828C-FB3A-4410-8E58-1E53C5B6D0C2}"/>
              </a:ext>
            </a:extLst>
          </p:cNvPr>
          <p:cNvSpPr>
            <a:spLocks noChangeShapeType="1"/>
          </p:cNvSpPr>
          <p:nvPr/>
        </p:nvSpPr>
        <p:spPr bwMode="auto">
          <a:xfrm flipH="1">
            <a:off x="8211050" y="5104658"/>
            <a:ext cx="855889" cy="204893"/>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5059" name="Footer Placeholder 2">
            <a:extLst>
              <a:ext uri="{FF2B5EF4-FFF2-40B4-BE49-F238E27FC236}">
                <a16:creationId xmlns:a16="http://schemas.microsoft.com/office/drawing/2014/main" id="{DB7764C3-3F43-44DA-B2AB-0D862FC4678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0000"/>
                </a:solidFill>
              </a:rPr>
              <a:t>Introduction</a:t>
            </a:r>
          </a:p>
        </p:txBody>
      </p:sp>
      <p:sp>
        <p:nvSpPr>
          <p:cNvPr id="45060" name="Slide Number Placeholder 3">
            <a:extLst>
              <a:ext uri="{FF2B5EF4-FFF2-40B4-BE49-F238E27FC236}">
                <a16:creationId xmlns:a16="http://schemas.microsoft.com/office/drawing/2014/main" id="{6B065FDE-EE92-4117-B7AC-9B4C260D31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2F7BD6E2-7FAD-49EC-94C3-51406132E695}" type="slidenum">
              <a:rPr lang="en-US" altLang="en-US" sz="1600">
                <a:solidFill>
                  <a:srgbClr val="000000"/>
                </a:solidFill>
              </a:rPr>
              <a:pPr>
                <a:spcBef>
                  <a:spcPct val="0"/>
                </a:spcBef>
                <a:buClrTx/>
                <a:buSzTx/>
                <a:buFontTx/>
                <a:buNone/>
              </a:pPr>
              <a:t>29</a:t>
            </a:fld>
            <a:endParaRPr lang="en-US" altLang="en-US" sz="1600" dirty="0">
              <a:solidFill>
                <a:srgbClr val="000000"/>
              </a:solidFill>
            </a:endParaRPr>
          </a:p>
        </p:txBody>
      </p:sp>
      <p:sp>
        <p:nvSpPr>
          <p:cNvPr id="45061" name="Text Box 4" descr="Large confetti">
            <a:extLst>
              <a:ext uri="{FF2B5EF4-FFF2-40B4-BE49-F238E27FC236}">
                <a16:creationId xmlns:a16="http://schemas.microsoft.com/office/drawing/2014/main" id="{3F6AC6AC-EEB8-48AF-8212-795BC55090BD}"/>
              </a:ext>
            </a:extLst>
          </p:cNvPr>
          <p:cNvSpPr txBox="1">
            <a:spLocks noChangeArrowheads="1"/>
          </p:cNvSpPr>
          <p:nvPr/>
        </p:nvSpPr>
        <p:spPr bwMode="auto">
          <a:xfrm>
            <a:off x="1000126" y="365126"/>
            <a:ext cx="482215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800" b="1" u="sng" dirty="0">
                <a:solidFill>
                  <a:srgbClr val="000000"/>
                </a:solidFill>
              </a:rPr>
              <a:t>Specific Volume </a:t>
            </a:r>
          </a:p>
          <a:p>
            <a:pPr>
              <a:spcBef>
                <a:spcPct val="0"/>
              </a:spcBef>
              <a:buClrTx/>
              <a:buSzTx/>
              <a:buFontTx/>
              <a:buNone/>
            </a:pPr>
            <a:r>
              <a:rPr lang="en-US" altLang="en-US" sz="2800" i="1" dirty="0">
                <a:solidFill>
                  <a:srgbClr val="000000"/>
                </a:solidFill>
              </a:rPr>
              <a:t>(per unit of mass of dry solid)</a:t>
            </a:r>
          </a:p>
        </p:txBody>
      </p:sp>
      <p:graphicFrame>
        <p:nvGraphicFramePr>
          <p:cNvPr id="45062" name="Object 5">
            <a:extLst>
              <a:ext uri="{FF2B5EF4-FFF2-40B4-BE49-F238E27FC236}">
                <a16:creationId xmlns:a16="http://schemas.microsoft.com/office/drawing/2014/main" id="{59899531-4908-4189-B4DB-AAE5200A1AFE}"/>
              </a:ext>
            </a:extLst>
          </p:cNvPr>
          <p:cNvGraphicFramePr>
            <a:graphicFrameLocks noChangeAspect="1"/>
          </p:cNvGraphicFramePr>
          <p:nvPr>
            <p:extLst>
              <p:ext uri="{D42A27DB-BD31-4B8C-83A1-F6EECF244321}">
                <p14:modId xmlns:p14="http://schemas.microsoft.com/office/powerpoint/2010/main" val="241828900"/>
              </p:ext>
            </p:extLst>
          </p:nvPr>
        </p:nvGraphicFramePr>
        <p:xfrm>
          <a:off x="4367213" y="1354138"/>
          <a:ext cx="2800350" cy="1368425"/>
        </p:xfrm>
        <a:graphic>
          <a:graphicData uri="http://schemas.openxmlformats.org/presentationml/2006/ole">
            <mc:AlternateContent xmlns:mc="http://schemas.openxmlformats.org/markup-compatibility/2006">
              <mc:Choice xmlns:v="urn:schemas-microsoft-com:vml" Requires="v">
                <p:oleObj spid="_x0000_s45160" name="Equation" r:id="rId6" imgW="977760" imgH="431640" progId="Equation.DSMT4">
                  <p:embed/>
                </p:oleObj>
              </mc:Choice>
              <mc:Fallback>
                <p:oleObj name="Equation" r:id="rId6" imgW="977760" imgH="431640" progId="Equation.DSMT4">
                  <p:embed/>
                  <p:pic>
                    <p:nvPicPr>
                      <p:cNvPr id="0" name="Object 5"/>
                      <p:cNvPicPr>
                        <a:picLocks noChangeAspect="1" noChangeArrowheads="1"/>
                      </p:cNvPicPr>
                      <p:nvPr/>
                    </p:nvPicPr>
                    <p:blipFill>
                      <a:blip r:embed="rId7"/>
                      <a:srcRect/>
                      <a:stretch>
                        <a:fillRect/>
                      </a:stretch>
                    </p:blipFill>
                    <p:spPr bwMode="auto">
                      <a:xfrm>
                        <a:off x="4367213" y="1354138"/>
                        <a:ext cx="2800350" cy="1368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3" name="Text Box 6" descr="Large confetti">
            <a:extLst>
              <a:ext uri="{FF2B5EF4-FFF2-40B4-BE49-F238E27FC236}">
                <a16:creationId xmlns:a16="http://schemas.microsoft.com/office/drawing/2014/main" id="{E3B4387A-3DD2-4C58-9A4C-7D78324BAA16}"/>
              </a:ext>
            </a:extLst>
          </p:cNvPr>
          <p:cNvSpPr txBox="1">
            <a:spLocks noChangeArrowheads="1"/>
          </p:cNvSpPr>
          <p:nvPr/>
        </p:nvSpPr>
        <p:spPr bwMode="auto">
          <a:xfrm>
            <a:off x="748507" y="2623347"/>
            <a:ext cx="61414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800" b="1" u="sng" dirty="0">
                <a:solidFill>
                  <a:srgbClr val="000000"/>
                </a:solidFill>
              </a:rPr>
              <a:t>Moisture Content</a:t>
            </a:r>
          </a:p>
          <a:p>
            <a:pPr>
              <a:spcBef>
                <a:spcPct val="0"/>
              </a:spcBef>
              <a:buClrTx/>
              <a:buSzTx/>
              <a:buFontTx/>
              <a:buNone/>
            </a:pPr>
            <a:r>
              <a:rPr lang="en-US" altLang="en-US" sz="2800" i="1" dirty="0">
                <a:solidFill>
                  <a:srgbClr val="000000"/>
                </a:solidFill>
              </a:rPr>
              <a:t>(on a dry basis, kg water/kg dry solid)</a:t>
            </a:r>
          </a:p>
        </p:txBody>
      </p:sp>
      <p:graphicFrame>
        <p:nvGraphicFramePr>
          <p:cNvPr id="45064" name="Object 7">
            <a:extLst>
              <a:ext uri="{FF2B5EF4-FFF2-40B4-BE49-F238E27FC236}">
                <a16:creationId xmlns:a16="http://schemas.microsoft.com/office/drawing/2014/main" id="{01BAAF3E-6E8C-4EAC-B964-097C968CA867}"/>
              </a:ext>
            </a:extLst>
          </p:cNvPr>
          <p:cNvGraphicFramePr>
            <a:graphicFrameLocks noChangeAspect="1"/>
          </p:cNvGraphicFramePr>
          <p:nvPr>
            <p:extLst>
              <p:ext uri="{D42A27DB-BD31-4B8C-83A1-F6EECF244321}">
                <p14:modId xmlns:p14="http://schemas.microsoft.com/office/powerpoint/2010/main" val="2262777159"/>
              </p:ext>
            </p:extLst>
          </p:nvPr>
        </p:nvGraphicFramePr>
        <p:xfrm>
          <a:off x="5040313" y="3625850"/>
          <a:ext cx="1565275" cy="1366838"/>
        </p:xfrm>
        <a:graphic>
          <a:graphicData uri="http://schemas.openxmlformats.org/presentationml/2006/ole">
            <mc:AlternateContent xmlns:mc="http://schemas.openxmlformats.org/markup-compatibility/2006">
              <mc:Choice xmlns:v="urn:schemas-microsoft-com:vml" Requires="v">
                <p:oleObj spid="_x0000_s45161" name="Equation" r:id="rId8" imgW="507960" imgH="431640" progId="Equation.DSMT4">
                  <p:embed/>
                </p:oleObj>
              </mc:Choice>
              <mc:Fallback>
                <p:oleObj name="Equation" r:id="rId8" imgW="507960" imgH="431640" progId="Equation.DSMT4">
                  <p:embed/>
                  <p:pic>
                    <p:nvPicPr>
                      <p:cNvPr id="0" name="Object 7"/>
                      <p:cNvPicPr>
                        <a:picLocks noChangeAspect="1" noChangeArrowheads="1"/>
                      </p:cNvPicPr>
                      <p:nvPr/>
                    </p:nvPicPr>
                    <p:blipFill>
                      <a:blip r:embed="rId9"/>
                      <a:srcRect/>
                      <a:stretch>
                        <a:fillRect/>
                      </a:stretch>
                    </p:blipFill>
                    <p:spPr bwMode="auto">
                      <a:xfrm>
                        <a:off x="5040313" y="3625850"/>
                        <a:ext cx="1565275" cy="1366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5" name="Text Box 9" descr="Large confetti">
            <a:extLst>
              <a:ext uri="{FF2B5EF4-FFF2-40B4-BE49-F238E27FC236}">
                <a16:creationId xmlns:a16="http://schemas.microsoft.com/office/drawing/2014/main" id="{9C2743FF-A398-443F-9BE9-77811545ABD5}"/>
              </a:ext>
            </a:extLst>
          </p:cNvPr>
          <p:cNvSpPr txBox="1">
            <a:spLocks noChangeArrowheads="1"/>
          </p:cNvSpPr>
          <p:nvPr/>
        </p:nvSpPr>
        <p:spPr bwMode="auto">
          <a:xfrm>
            <a:off x="704964" y="4578748"/>
            <a:ext cx="33810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800" b="1" u="sng" dirty="0">
                <a:solidFill>
                  <a:srgbClr val="000000"/>
                </a:solidFill>
              </a:rPr>
              <a:t>Material Shrinkage</a:t>
            </a:r>
            <a:endParaRPr lang="en-US" altLang="en-US" sz="2000" b="1" i="1" dirty="0">
              <a:solidFill>
                <a:srgbClr val="000000"/>
              </a:solidFill>
            </a:endParaRPr>
          </a:p>
        </p:txBody>
      </p:sp>
      <p:graphicFrame>
        <p:nvGraphicFramePr>
          <p:cNvPr id="45066" name="Object 10">
            <a:extLst>
              <a:ext uri="{FF2B5EF4-FFF2-40B4-BE49-F238E27FC236}">
                <a16:creationId xmlns:a16="http://schemas.microsoft.com/office/drawing/2014/main" id="{D6DA896E-2C08-4AA4-A496-DA50F002DE0D}"/>
              </a:ext>
            </a:extLst>
          </p:cNvPr>
          <p:cNvGraphicFramePr>
            <a:graphicFrameLocks noChangeAspect="1"/>
          </p:cNvGraphicFramePr>
          <p:nvPr>
            <p:extLst>
              <p:ext uri="{D42A27DB-BD31-4B8C-83A1-F6EECF244321}">
                <p14:modId xmlns:p14="http://schemas.microsoft.com/office/powerpoint/2010/main" val="2935285082"/>
              </p:ext>
            </p:extLst>
          </p:nvPr>
        </p:nvGraphicFramePr>
        <p:xfrm>
          <a:off x="4148138" y="5227638"/>
          <a:ext cx="3054350" cy="1366837"/>
        </p:xfrm>
        <a:graphic>
          <a:graphicData uri="http://schemas.openxmlformats.org/presentationml/2006/ole">
            <mc:AlternateContent xmlns:mc="http://schemas.openxmlformats.org/markup-compatibility/2006">
              <mc:Choice xmlns:v="urn:schemas-microsoft-com:vml" Requires="v">
                <p:oleObj spid="_x0000_s45162" name="Equation" r:id="rId10" imgW="1079280" imgH="431640" progId="Equation.DSMT4">
                  <p:embed/>
                </p:oleObj>
              </mc:Choice>
              <mc:Fallback>
                <p:oleObj name="Equation" r:id="rId10" imgW="1079280" imgH="431640" progId="Equation.DSMT4">
                  <p:embed/>
                  <p:pic>
                    <p:nvPicPr>
                      <p:cNvPr id="0" name="Object 10"/>
                      <p:cNvPicPr>
                        <a:picLocks noChangeAspect="1" noChangeArrowheads="1"/>
                      </p:cNvPicPr>
                      <p:nvPr/>
                    </p:nvPicPr>
                    <p:blipFill>
                      <a:blip r:embed="rId11"/>
                      <a:srcRect/>
                      <a:stretch>
                        <a:fillRect/>
                      </a:stretch>
                    </p:blipFill>
                    <p:spPr bwMode="auto">
                      <a:xfrm>
                        <a:off x="4148138" y="5227638"/>
                        <a:ext cx="3054350" cy="1366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7" name="Object 11">
            <a:extLst>
              <a:ext uri="{FF2B5EF4-FFF2-40B4-BE49-F238E27FC236}">
                <a16:creationId xmlns:a16="http://schemas.microsoft.com/office/drawing/2014/main" id="{DB2A2983-D7D5-436F-8233-2C872DF99109}"/>
              </a:ext>
            </a:extLst>
          </p:cNvPr>
          <p:cNvGraphicFramePr>
            <a:graphicFrameLocks noChangeAspect="1"/>
          </p:cNvGraphicFramePr>
          <p:nvPr>
            <p:extLst>
              <p:ext uri="{D42A27DB-BD31-4B8C-83A1-F6EECF244321}">
                <p14:modId xmlns:p14="http://schemas.microsoft.com/office/powerpoint/2010/main" val="1027079517"/>
              </p:ext>
            </p:extLst>
          </p:nvPr>
        </p:nvGraphicFramePr>
        <p:xfrm>
          <a:off x="3986213" y="6689725"/>
          <a:ext cx="4983162" cy="1554163"/>
        </p:xfrm>
        <a:graphic>
          <a:graphicData uri="http://schemas.openxmlformats.org/presentationml/2006/ole">
            <mc:AlternateContent xmlns:mc="http://schemas.openxmlformats.org/markup-compatibility/2006">
              <mc:Choice xmlns:v="urn:schemas-microsoft-com:vml" Requires="v">
                <p:oleObj spid="_x0000_s45163" name="Equation" r:id="rId12" imgW="2273040" imgH="672840" progId="Equation.DSMT4">
                  <p:embed/>
                </p:oleObj>
              </mc:Choice>
              <mc:Fallback>
                <p:oleObj name="Equation" r:id="rId12" imgW="2273040" imgH="672840" progId="Equation.DSMT4">
                  <p:embed/>
                  <p:pic>
                    <p:nvPicPr>
                      <p:cNvPr id="0" name="Object 11"/>
                      <p:cNvPicPr>
                        <a:picLocks noChangeAspect="1" noChangeArrowheads="1"/>
                      </p:cNvPicPr>
                      <p:nvPr/>
                    </p:nvPicPr>
                    <p:blipFill>
                      <a:blip r:embed="rId13"/>
                      <a:srcRect/>
                      <a:stretch>
                        <a:fillRect/>
                      </a:stretch>
                    </p:blipFill>
                    <p:spPr bwMode="auto">
                      <a:xfrm>
                        <a:off x="3986213" y="6689725"/>
                        <a:ext cx="4983162" cy="155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sz="1600" dirty="0">
                <a:solidFill>
                  <a:srgbClr val="000000"/>
                </a:solidFill>
              </a:rPr>
              <a:t>ABE 303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8435" name="Footer Placeholder 2">
            <a:extLst>
              <a:ext uri="{FF2B5EF4-FFF2-40B4-BE49-F238E27FC236}">
                <a16:creationId xmlns:a16="http://schemas.microsoft.com/office/drawing/2014/main" id="{7DB2F6A3-C13E-4274-BDB1-9664E9318CF4}"/>
              </a:ext>
            </a:extLst>
          </p:cNvPr>
          <p:cNvSpPr>
            <a:spLocks noGrp="1"/>
          </p:cNvSpPr>
          <p:nvPr>
            <p:ph type="ftr" sz="quarter" idx="11"/>
          </p:nvPr>
        </p:nvSpPr>
        <p:spPr>
          <a:noFill/>
          <a:ln/>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0000"/>
                </a:solidFill>
              </a:rPr>
              <a:t>Introduction</a:t>
            </a:r>
          </a:p>
        </p:txBody>
      </p:sp>
      <p:sp>
        <p:nvSpPr>
          <p:cNvPr id="18436" name="Slide Number Placeholder 3">
            <a:extLst>
              <a:ext uri="{FF2B5EF4-FFF2-40B4-BE49-F238E27FC236}">
                <a16:creationId xmlns:a16="http://schemas.microsoft.com/office/drawing/2014/main" id="{089E7106-0820-41C6-A4CF-66E6BC9CA31F}"/>
              </a:ext>
            </a:extLst>
          </p:cNvPr>
          <p:cNvSpPr>
            <a:spLocks noGrp="1"/>
          </p:cNvSpPr>
          <p:nvPr>
            <p:ph type="sldNum" sz="quarter" idx="12"/>
          </p:nvPr>
        </p:nvSpPr>
        <p:spPr>
          <a:xfrm>
            <a:off x="11090786" y="8324850"/>
            <a:ext cx="491613"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10FF8C91-918C-4C73-8067-F8667DA4F1F9}" type="slidenum">
              <a:rPr lang="en-US" altLang="en-US" sz="1600">
                <a:solidFill>
                  <a:srgbClr val="000000"/>
                </a:solidFill>
              </a:rPr>
              <a:pPr>
                <a:spcBef>
                  <a:spcPct val="0"/>
                </a:spcBef>
                <a:buClrTx/>
                <a:buSzTx/>
                <a:buFontTx/>
                <a:buNone/>
              </a:pPr>
              <a:t>3</a:t>
            </a:fld>
            <a:endParaRPr lang="en-US" altLang="en-US" sz="1600" dirty="0">
              <a:solidFill>
                <a:srgbClr val="000000"/>
              </a:solidFill>
            </a:endParaRPr>
          </a:p>
        </p:txBody>
      </p:sp>
      <p:grpSp>
        <p:nvGrpSpPr>
          <p:cNvPr id="4" name="Group 3"/>
          <p:cNvGrpSpPr/>
          <p:nvPr/>
        </p:nvGrpSpPr>
        <p:grpSpPr>
          <a:xfrm>
            <a:off x="595962" y="596183"/>
            <a:ext cx="10923503" cy="5941199"/>
            <a:chOff x="297611" y="478196"/>
            <a:chExt cx="10923503" cy="5941199"/>
          </a:xfrm>
        </p:grpSpPr>
        <p:sp>
          <p:nvSpPr>
            <p:cNvPr id="18439" name="Text Box 2">
              <a:extLst>
                <a:ext uri="{FF2B5EF4-FFF2-40B4-BE49-F238E27FC236}">
                  <a16:creationId xmlns:a16="http://schemas.microsoft.com/office/drawing/2014/main" id="{DBE61732-0800-463E-B6CA-8161BF5C4B77}"/>
                </a:ext>
              </a:extLst>
            </p:cNvPr>
            <p:cNvSpPr txBox="1">
              <a:spLocks noChangeArrowheads="1"/>
            </p:cNvSpPr>
            <p:nvPr/>
          </p:nvSpPr>
          <p:spPr bwMode="auto">
            <a:xfrm>
              <a:off x="297611" y="1217971"/>
              <a:ext cx="10923503"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61963" indent="-461963">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50938">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2400" b="1" dirty="0">
                <a:latin typeface="Times New Roman" panose="02020603050405020304" pitchFamily="18" charset="0"/>
              </a:endParaRPr>
            </a:p>
            <a:p>
              <a:pPr eaLnBrk="1" hangingPunct="1">
                <a:spcBef>
                  <a:spcPct val="0"/>
                </a:spcBef>
                <a:buClrTx/>
                <a:buSzTx/>
                <a:buFontTx/>
                <a:buChar char="•"/>
              </a:pPr>
              <a:r>
                <a:rPr lang="en-US" altLang="en-US" sz="2400" dirty="0">
                  <a:solidFill>
                    <a:srgbClr val="000000"/>
                  </a:solidFill>
                  <a:latin typeface="+mn-lt"/>
                </a:rPr>
                <a:t>They are  independent of how much material of </a:t>
              </a:r>
              <a:r>
                <a:rPr lang="en-US" altLang="en-US" sz="2400" i="1" dirty="0">
                  <a:solidFill>
                    <a:srgbClr val="000000"/>
                  </a:solidFill>
                  <a:latin typeface="+mn-lt"/>
                </a:rPr>
                <a:t>“the material”</a:t>
              </a:r>
              <a:r>
                <a:rPr lang="en-US" altLang="en-US" sz="2400" dirty="0">
                  <a:solidFill>
                    <a:srgbClr val="000000"/>
                  </a:solidFill>
                  <a:latin typeface="+mn-lt"/>
                </a:rPr>
                <a:t> is present.</a:t>
              </a:r>
              <a:endParaRPr lang="en-US" altLang="en-US" sz="2400" b="1" dirty="0">
                <a:solidFill>
                  <a:srgbClr val="000000"/>
                </a:solidFill>
                <a:latin typeface="+mn-lt"/>
              </a:endParaRPr>
            </a:p>
            <a:p>
              <a:pPr eaLnBrk="1" hangingPunct="1">
                <a:spcBef>
                  <a:spcPct val="0"/>
                </a:spcBef>
                <a:buClrTx/>
                <a:buSzTx/>
                <a:buFontTx/>
                <a:buNone/>
              </a:pPr>
              <a:endParaRPr lang="en-US" altLang="en-US" sz="2400" dirty="0">
                <a:solidFill>
                  <a:srgbClr val="000000"/>
                </a:solidFill>
                <a:latin typeface="+mn-lt"/>
              </a:endParaRPr>
            </a:p>
            <a:p>
              <a:pPr eaLnBrk="1" hangingPunct="1">
                <a:spcBef>
                  <a:spcPct val="0"/>
                </a:spcBef>
                <a:buClrTx/>
                <a:buSzTx/>
                <a:buFontTx/>
                <a:buChar char="•"/>
              </a:pPr>
              <a:r>
                <a:rPr lang="en-US" altLang="en-US" sz="2400" dirty="0">
                  <a:solidFill>
                    <a:srgbClr val="000000"/>
                  </a:solidFill>
                  <a:latin typeface="+mn-lt"/>
                </a:rPr>
                <a:t>Property of the material itself, such as:</a:t>
              </a:r>
            </a:p>
            <a:p>
              <a:pPr eaLnBrk="1" hangingPunct="1">
                <a:spcBef>
                  <a:spcPct val="0"/>
                </a:spcBef>
                <a:buClrTx/>
                <a:buSzTx/>
                <a:buFontTx/>
                <a:buNone/>
              </a:pPr>
              <a:endParaRPr lang="en-US" altLang="en-US" sz="2400" dirty="0">
                <a:solidFill>
                  <a:srgbClr val="000000"/>
                </a:solidFill>
                <a:latin typeface="+mn-lt"/>
              </a:endParaRPr>
            </a:p>
            <a:p>
              <a:pPr lvl="2" eaLnBrk="1" hangingPunct="1">
                <a:spcBef>
                  <a:spcPct val="0"/>
                </a:spcBef>
                <a:buClrTx/>
                <a:buSzTx/>
                <a:buFont typeface="Wingdings" panose="05000000000000000000" pitchFamily="2" charset="2"/>
                <a:buChar char="Ø"/>
              </a:pPr>
              <a:r>
                <a:rPr lang="en-US" altLang="en-US" dirty="0">
                  <a:solidFill>
                    <a:srgbClr val="000000"/>
                  </a:solidFill>
                  <a:latin typeface="+mn-lt"/>
                </a:rPr>
                <a:t> True Density,       (kg/m</a:t>
              </a:r>
              <a:r>
                <a:rPr lang="en-US" altLang="en-US" baseline="30000" dirty="0">
                  <a:solidFill>
                    <a:srgbClr val="000000"/>
                  </a:solidFill>
                  <a:latin typeface="+mn-lt"/>
                </a:rPr>
                <a:t>3</a:t>
              </a:r>
              <a:r>
                <a:rPr lang="en-US" altLang="en-US" dirty="0">
                  <a:solidFill>
                    <a:srgbClr val="000000"/>
                  </a:solidFill>
                  <a:latin typeface="+mn-lt"/>
                </a:rPr>
                <a:t>)</a:t>
              </a:r>
            </a:p>
            <a:p>
              <a:pPr lvl="2" eaLnBrk="1" hangingPunct="1">
                <a:spcBef>
                  <a:spcPct val="0"/>
                </a:spcBef>
                <a:buClrTx/>
                <a:buSzTx/>
                <a:buFont typeface="Wingdings" panose="05000000000000000000" pitchFamily="2" charset="2"/>
                <a:buChar char="Ø"/>
              </a:pPr>
              <a:r>
                <a:rPr lang="en-US" altLang="en-US" dirty="0">
                  <a:solidFill>
                    <a:srgbClr val="000000"/>
                  </a:solidFill>
                  <a:latin typeface="+mn-lt"/>
                </a:rPr>
                <a:t> Viscosity,         (</a:t>
              </a:r>
              <a:r>
                <a:rPr lang="en-US" altLang="en-US" dirty="0" err="1">
                  <a:solidFill>
                    <a:srgbClr val="000000"/>
                  </a:solidFill>
                  <a:latin typeface="+mn-lt"/>
                </a:rPr>
                <a:t>Pa.s</a:t>
              </a:r>
              <a:r>
                <a:rPr lang="en-US" altLang="en-US" dirty="0">
                  <a:solidFill>
                    <a:srgbClr val="000000"/>
                  </a:solidFill>
                  <a:latin typeface="+mn-lt"/>
                </a:rPr>
                <a:t>)</a:t>
              </a:r>
            </a:p>
            <a:p>
              <a:pPr lvl="2" eaLnBrk="1" hangingPunct="1">
                <a:spcBef>
                  <a:spcPct val="0"/>
                </a:spcBef>
                <a:buClrTx/>
                <a:buSzTx/>
                <a:buFont typeface="Wingdings" panose="05000000000000000000" pitchFamily="2" charset="2"/>
                <a:buChar char="Ø"/>
              </a:pPr>
              <a:r>
                <a:rPr lang="en-US" altLang="en-US" dirty="0">
                  <a:solidFill>
                    <a:srgbClr val="000000"/>
                  </a:solidFill>
                  <a:latin typeface="+mn-lt"/>
                </a:rPr>
                <a:t> Specific Heat Capacity, </a:t>
              </a:r>
              <a:r>
                <a:rPr lang="en-US" altLang="en-US" sz="3200" b="1" i="1" dirty="0">
                  <a:solidFill>
                    <a:srgbClr val="000000"/>
                  </a:solidFill>
                  <a:latin typeface="+mn-lt"/>
                </a:rPr>
                <a:t>c</a:t>
              </a:r>
              <a:r>
                <a:rPr lang="en-US" altLang="en-US" dirty="0">
                  <a:solidFill>
                    <a:srgbClr val="000000"/>
                  </a:solidFill>
                  <a:latin typeface="+mn-lt"/>
                </a:rPr>
                <a:t> (J/</a:t>
              </a:r>
              <a:r>
                <a:rPr lang="en-US" altLang="en-US" dirty="0" err="1">
                  <a:solidFill>
                    <a:srgbClr val="000000"/>
                  </a:solidFill>
                  <a:latin typeface="+mn-lt"/>
                </a:rPr>
                <a:t>kgK</a:t>
              </a:r>
              <a:r>
                <a:rPr lang="en-US" altLang="en-US" dirty="0">
                  <a:solidFill>
                    <a:srgbClr val="000000"/>
                  </a:solidFill>
                  <a:latin typeface="+mn-lt"/>
                </a:rPr>
                <a:t>)</a:t>
              </a:r>
            </a:p>
            <a:p>
              <a:pPr eaLnBrk="1" hangingPunct="1">
                <a:spcBef>
                  <a:spcPct val="0"/>
                </a:spcBef>
                <a:buClrTx/>
                <a:buSzTx/>
                <a:buFontTx/>
                <a:buChar char="•"/>
              </a:pPr>
              <a:endParaRPr lang="en-US" altLang="en-US" sz="2400" dirty="0">
                <a:solidFill>
                  <a:srgbClr val="000000"/>
                </a:solidFill>
                <a:latin typeface="+mn-lt"/>
              </a:endParaRPr>
            </a:p>
            <a:p>
              <a:pPr eaLnBrk="1" hangingPunct="1">
                <a:spcBef>
                  <a:spcPct val="0"/>
                </a:spcBef>
                <a:buClrTx/>
                <a:buSzTx/>
                <a:buFontTx/>
                <a:buChar char="•"/>
              </a:pPr>
              <a:r>
                <a:rPr lang="en-US" altLang="en-US" sz="2400" dirty="0">
                  <a:solidFill>
                    <a:srgbClr val="000000"/>
                  </a:solidFill>
                  <a:latin typeface="+mn-lt"/>
                </a:rPr>
                <a:t>They depend mainly on the chemical composition of the material </a:t>
              </a:r>
              <a:br>
                <a:rPr lang="en-US" altLang="en-US" sz="2400" dirty="0">
                  <a:solidFill>
                    <a:srgbClr val="000000"/>
                  </a:solidFill>
                  <a:latin typeface="+mn-lt"/>
                </a:rPr>
              </a:br>
              <a:endParaRPr lang="en-US" altLang="en-US" sz="2400" dirty="0">
                <a:solidFill>
                  <a:srgbClr val="000000"/>
                </a:solidFill>
                <a:latin typeface="+mn-lt"/>
              </a:endParaRPr>
            </a:p>
            <a:p>
              <a:pPr eaLnBrk="1" hangingPunct="1">
                <a:spcBef>
                  <a:spcPct val="0"/>
                </a:spcBef>
                <a:buClrTx/>
                <a:buSzTx/>
                <a:buFontTx/>
                <a:buChar char="•"/>
              </a:pPr>
              <a:r>
                <a:rPr lang="en-US" altLang="en-US" sz="2400" dirty="0">
                  <a:solidFill>
                    <a:srgbClr val="000000"/>
                  </a:solidFill>
                  <a:latin typeface="+mn-lt"/>
                </a:rPr>
                <a:t>They may also depend on the material structure (e.g. rheological properties)</a:t>
              </a: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None/>
              </a:pPr>
              <a:endParaRPr lang="en-US" altLang="en-US" sz="1200" dirty="0"/>
            </a:p>
          </p:txBody>
        </p:sp>
        <p:graphicFrame>
          <p:nvGraphicFramePr>
            <p:cNvPr id="18440" name="Object 3">
              <a:extLst>
                <a:ext uri="{FF2B5EF4-FFF2-40B4-BE49-F238E27FC236}">
                  <a16:creationId xmlns:a16="http://schemas.microsoft.com/office/drawing/2014/main" id="{C6D05934-EFC1-43AB-A927-8E2CDFD6A61C}"/>
                </a:ext>
              </a:extLst>
            </p:cNvPr>
            <p:cNvGraphicFramePr>
              <a:graphicFrameLocks noChangeAspect="1"/>
            </p:cNvGraphicFramePr>
            <p:nvPr>
              <p:extLst>
                <p:ext uri="{D42A27DB-BD31-4B8C-83A1-F6EECF244321}">
                  <p14:modId xmlns:p14="http://schemas.microsoft.com/office/powerpoint/2010/main" val="1863871139"/>
                </p:ext>
              </p:extLst>
            </p:nvPr>
          </p:nvGraphicFramePr>
          <p:xfrm>
            <a:off x="3622945" y="3051534"/>
            <a:ext cx="862985" cy="560388"/>
          </p:xfrm>
          <a:graphic>
            <a:graphicData uri="http://schemas.openxmlformats.org/presentationml/2006/ole">
              <mc:AlternateContent xmlns:mc="http://schemas.openxmlformats.org/markup-compatibility/2006">
                <mc:Choice xmlns:v="urn:schemas-microsoft-com:vml" Requires="v">
                  <p:oleObj spid="_x0000_s18485" name="Equation" r:id="rId6" imgW="152280" imgH="164880" progId="Equation.DSMT4">
                    <p:embed/>
                  </p:oleObj>
                </mc:Choice>
                <mc:Fallback>
                  <p:oleObj name="Equation" r:id="rId6" imgW="152280" imgH="164880" progId="Equation.DSMT4">
                    <p:embed/>
                    <p:pic>
                      <p:nvPicPr>
                        <p:cNvPr id="0" name="Object 3"/>
                        <p:cNvPicPr>
                          <a:picLocks noChangeAspect="1" noChangeArrowheads="1"/>
                        </p:cNvPicPr>
                        <p:nvPr/>
                      </p:nvPicPr>
                      <p:blipFill>
                        <a:blip r:embed="rId7"/>
                        <a:srcRect/>
                        <a:stretch>
                          <a:fillRect/>
                        </a:stretch>
                      </p:blipFill>
                      <p:spPr bwMode="auto">
                        <a:xfrm>
                          <a:off x="3622945" y="3051534"/>
                          <a:ext cx="862985" cy="560388"/>
                        </a:xfrm>
                        <a:prstGeom prst="rect">
                          <a:avLst/>
                        </a:prstGeom>
                        <a:noFill/>
                        <a:ln>
                          <a:noFill/>
                        </a:ln>
                        <a:effectLst/>
                        <a:extLst/>
                      </p:spPr>
                    </p:pic>
                  </p:oleObj>
                </mc:Fallback>
              </mc:AlternateContent>
            </a:graphicData>
          </a:graphic>
        </p:graphicFrame>
        <p:graphicFrame>
          <p:nvGraphicFramePr>
            <p:cNvPr id="18441" name="Object 5">
              <a:extLst>
                <a:ext uri="{FF2B5EF4-FFF2-40B4-BE49-F238E27FC236}">
                  <a16:creationId xmlns:a16="http://schemas.microsoft.com/office/drawing/2014/main" id="{4971C0EA-391D-4993-A734-A21917463655}"/>
                </a:ext>
              </a:extLst>
            </p:cNvPr>
            <p:cNvGraphicFramePr>
              <a:graphicFrameLocks noChangeAspect="1"/>
            </p:cNvGraphicFramePr>
            <p:nvPr>
              <p:extLst>
                <p:ext uri="{D42A27DB-BD31-4B8C-83A1-F6EECF244321}">
                  <p14:modId xmlns:p14="http://schemas.microsoft.com/office/powerpoint/2010/main" val="3850627082"/>
                </p:ext>
              </p:extLst>
            </p:nvPr>
          </p:nvGraphicFramePr>
          <p:xfrm>
            <a:off x="3152696" y="3394434"/>
            <a:ext cx="943082" cy="609600"/>
          </p:xfrm>
          <a:graphic>
            <a:graphicData uri="http://schemas.openxmlformats.org/presentationml/2006/ole">
              <mc:AlternateContent xmlns:mc="http://schemas.openxmlformats.org/markup-compatibility/2006">
                <mc:Choice xmlns:v="urn:schemas-microsoft-com:vml" Requires="v">
                  <p:oleObj spid="_x0000_s18486" name="Equation" r:id="rId8" imgW="152280" imgH="164880" progId="Equation.DSMT4">
                    <p:embed/>
                  </p:oleObj>
                </mc:Choice>
                <mc:Fallback>
                  <p:oleObj name="Equation" r:id="rId8" imgW="152280" imgH="164880" progId="Equation.DSMT4">
                    <p:embed/>
                    <p:pic>
                      <p:nvPicPr>
                        <p:cNvPr id="0" name="Object 5"/>
                        <p:cNvPicPr>
                          <a:picLocks noChangeAspect="1" noChangeArrowheads="1"/>
                        </p:cNvPicPr>
                        <p:nvPr/>
                      </p:nvPicPr>
                      <p:blipFill>
                        <a:blip r:embed="rId9"/>
                        <a:srcRect/>
                        <a:stretch>
                          <a:fillRect/>
                        </a:stretch>
                      </p:blipFill>
                      <p:spPr bwMode="auto">
                        <a:xfrm>
                          <a:off x="3152696" y="3394434"/>
                          <a:ext cx="943082" cy="609600"/>
                        </a:xfrm>
                        <a:prstGeom prst="rect">
                          <a:avLst/>
                        </a:prstGeom>
                        <a:noFill/>
                        <a:ln>
                          <a:noFill/>
                        </a:ln>
                        <a:effectLst/>
                        <a:extLst/>
                      </p:spPr>
                    </p:pic>
                  </p:oleObj>
                </mc:Fallback>
              </mc:AlternateContent>
            </a:graphicData>
          </a:graphic>
        </p:graphicFrame>
        <p:sp>
          <p:nvSpPr>
            <p:cNvPr id="18442" name="Rectangle 8">
              <a:extLst>
                <a:ext uri="{FF2B5EF4-FFF2-40B4-BE49-F238E27FC236}">
                  <a16:creationId xmlns:a16="http://schemas.microsoft.com/office/drawing/2014/main" id="{10262409-4D40-477A-BF07-2CE4AA0E361F}"/>
                </a:ext>
              </a:extLst>
            </p:cNvPr>
            <p:cNvSpPr>
              <a:spLocks noChangeArrowheads="1"/>
            </p:cNvSpPr>
            <p:nvPr/>
          </p:nvSpPr>
          <p:spPr bwMode="auto">
            <a:xfrm>
              <a:off x="3899411" y="478196"/>
              <a:ext cx="626051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dirty="0">
                  <a:solidFill>
                    <a:srgbClr val="000000"/>
                  </a:solidFill>
                  <a:latin typeface="+mj-lt"/>
                </a:rPr>
                <a:t>INTRINSIC PROPERTIES</a:t>
              </a:r>
            </a:p>
          </p:txBody>
        </p:sp>
      </p:grpSp>
      <p:sp>
        <p:nvSpPr>
          <p:cNvPr id="18438" name="Rectangle 10" descr="Large confetti">
            <a:extLst>
              <a:ext uri="{FF2B5EF4-FFF2-40B4-BE49-F238E27FC236}">
                <a16:creationId xmlns:a16="http://schemas.microsoft.com/office/drawing/2014/main" id="{5861D97C-23B9-4E77-BC79-9DC447FC15BD}"/>
              </a:ext>
            </a:extLst>
          </p:cNvPr>
          <p:cNvSpPr>
            <a:spLocks noChangeArrowheads="1"/>
          </p:cNvSpPr>
          <p:nvPr/>
        </p:nvSpPr>
        <p:spPr bwMode="auto">
          <a:xfrm>
            <a:off x="1736982" y="6696302"/>
            <a:ext cx="90797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4000" b="1" dirty="0">
                <a:solidFill>
                  <a:srgbClr val="FFFF00"/>
                </a:solidFill>
                <a:hlinkClick r:id="rId10" action="ppaction://hlinkfile"/>
              </a:rPr>
              <a:t>Microstructure and Properties Paper</a:t>
            </a:r>
            <a:endParaRPr lang="en-US" altLang="en-US" sz="4000" b="1" dirty="0">
              <a:solidFill>
                <a:srgbClr val="FFFF00"/>
              </a:solidFill>
            </a:endParaRPr>
          </a:p>
        </p:txBody>
      </p:sp>
      <p:sp>
        <p:nvSpPr>
          <p:cNvPr id="5" name="Date Placeholder 4"/>
          <p:cNvSpPr>
            <a:spLocks noGrp="1"/>
          </p:cNvSpPr>
          <p:nvPr>
            <p:ph type="dt" sz="half" idx="10"/>
          </p:nvPr>
        </p:nvSpPr>
        <p:spPr/>
        <p:txBody>
          <a:bodyPr/>
          <a:lstStyle/>
          <a:p>
            <a:pPr>
              <a:defRPr/>
            </a:pPr>
            <a:r>
              <a:rPr lang="en-US" sz="1600" dirty="0">
                <a:solidFill>
                  <a:schemeClr val="bg1">
                    <a:lumMod val="50000"/>
                  </a:schemeClr>
                </a:solidFill>
              </a:rPr>
              <a:t>ABE 303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6083" name="Footer Placeholder 4">
            <a:extLst>
              <a:ext uri="{FF2B5EF4-FFF2-40B4-BE49-F238E27FC236}">
                <a16:creationId xmlns:a16="http://schemas.microsoft.com/office/drawing/2014/main" id="{A85B8035-FD1B-49FF-AB6F-1E5C7B28BA95}"/>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chemeClr val="bg1">
                    <a:lumMod val="60000"/>
                    <a:lumOff val="40000"/>
                  </a:schemeClr>
                </a:solidFill>
              </a:rPr>
              <a:t>Introduction</a:t>
            </a:r>
          </a:p>
        </p:txBody>
      </p:sp>
      <p:sp>
        <p:nvSpPr>
          <p:cNvPr id="46084" name="Slide Number Placeholder 5">
            <a:extLst>
              <a:ext uri="{FF2B5EF4-FFF2-40B4-BE49-F238E27FC236}">
                <a16:creationId xmlns:a16="http://schemas.microsoft.com/office/drawing/2014/main" id="{B824ACEA-A7C2-4BD7-A626-03C140A32F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04DDDCC3-45A5-4B65-8CB2-CD8AC1629069}" type="slidenum">
              <a:rPr lang="en-US" altLang="en-US" sz="1600">
                <a:solidFill>
                  <a:schemeClr val="bg1">
                    <a:lumMod val="60000"/>
                    <a:lumOff val="40000"/>
                  </a:schemeClr>
                </a:solidFill>
              </a:rPr>
              <a:pPr>
                <a:spcBef>
                  <a:spcPct val="0"/>
                </a:spcBef>
                <a:buClrTx/>
                <a:buSzTx/>
                <a:buFontTx/>
                <a:buNone/>
              </a:pPr>
              <a:t>30</a:t>
            </a:fld>
            <a:endParaRPr lang="en-US" altLang="en-US" sz="1600" dirty="0">
              <a:solidFill>
                <a:schemeClr val="bg1">
                  <a:lumMod val="60000"/>
                  <a:lumOff val="40000"/>
                </a:schemeClr>
              </a:solidFill>
            </a:endParaRPr>
          </a:p>
        </p:txBody>
      </p:sp>
      <p:sp>
        <p:nvSpPr>
          <p:cNvPr id="46085" name="Text Box 4">
            <a:extLst>
              <a:ext uri="{FF2B5EF4-FFF2-40B4-BE49-F238E27FC236}">
                <a16:creationId xmlns:a16="http://schemas.microsoft.com/office/drawing/2014/main" id="{FEDD116E-76B8-4D86-BCAF-EFB2CC799FA2}"/>
              </a:ext>
            </a:extLst>
          </p:cNvPr>
          <p:cNvSpPr txBox="1">
            <a:spLocks noChangeArrowheads="1"/>
          </p:cNvSpPr>
          <p:nvPr/>
        </p:nvSpPr>
        <p:spPr bwMode="auto">
          <a:xfrm>
            <a:off x="783771" y="906889"/>
            <a:ext cx="10958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a:spcBef>
                <a:spcPct val="0"/>
              </a:spcBef>
              <a:buClrTx/>
              <a:buSzTx/>
              <a:buFontTx/>
              <a:buNone/>
            </a:pPr>
            <a:r>
              <a:rPr lang="en-US" altLang="en-US" sz="2000" dirty="0">
                <a:solidFill>
                  <a:schemeClr val="bg1">
                    <a:lumMod val="60000"/>
                    <a:lumOff val="40000"/>
                  </a:schemeClr>
                </a:solidFill>
              </a:rPr>
              <a:t>CHANGES IN MATERIAL MICROSTRUCTURE DURING PROCESSING</a:t>
            </a:r>
          </a:p>
        </p:txBody>
      </p:sp>
      <p:sp>
        <p:nvSpPr>
          <p:cNvPr id="46086" name="Rectangle 5">
            <a:extLst>
              <a:ext uri="{FF2B5EF4-FFF2-40B4-BE49-F238E27FC236}">
                <a16:creationId xmlns:a16="http://schemas.microsoft.com/office/drawing/2014/main" id="{E90EF8FF-7F28-4A8A-BF93-F85005DBC001}"/>
              </a:ext>
            </a:extLst>
          </p:cNvPr>
          <p:cNvSpPr>
            <a:spLocks noChangeArrowheads="1"/>
          </p:cNvSpPr>
          <p:nvPr/>
        </p:nvSpPr>
        <p:spPr bwMode="auto">
          <a:xfrm>
            <a:off x="4014788" y="4983163"/>
            <a:ext cx="838200" cy="1219200"/>
          </a:xfrm>
          <a:prstGeom prst="rect">
            <a:avLst/>
          </a:prstGeom>
          <a:solidFill>
            <a:srgbClr val="FF0000"/>
          </a:solidFill>
          <a:ln w="9525">
            <a:solidFill>
              <a:schemeClr val="bg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6087" name="Rectangle 6">
            <a:extLst>
              <a:ext uri="{FF2B5EF4-FFF2-40B4-BE49-F238E27FC236}">
                <a16:creationId xmlns:a16="http://schemas.microsoft.com/office/drawing/2014/main" id="{2350E939-5403-49E7-A174-72B21DE86DD4}"/>
              </a:ext>
            </a:extLst>
          </p:cNvPr>
          <p:cNvSpPr>
            <a:spLocks noChangeArrowheads="1"/>
          </p:cNvSpPr>
          <p:nvPr/>
        </p:nvSpPr>
        <p:spPr bwMode="auto">
          <a:xfrm>
            <a:off x="4014788" y="4068763"/>
            <a:ext cx="838200" cy="914400"/>
          </a:xfrm>
          <a:prstGeom prst="rect">
            <a:avLst/>
          </a:prstGeom>
          <a:solidFill>
            <a:srgbClr val="FFFF00"/>
          </a:solidFill>
          <a:ln w="9525">
            <a:solidFill>
              <a:schemeClr val="bg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6088" name="Rectangle 7">
            <a:extLst>
              <a:ext uri="{FF2B5EF4-FFF2-40B4-BE49-F238E27FC236}">
                <a16:creationId xmlns:a16="http://schemas.microsoft.com/office/drawing/2014/main" id="{75A6E683-E8AB-4F87-B352-1F59B2E10F10}"/>
              </a:ext>
            </a:extLst>
          </p:cNvPr>
          <p:cNvSpPr>
            <a:spLocks noChangeArrowheads="1"/>
          </p:cNvSpPr>
          <p:nvPr/>
        </p:nvSpPr>
        <p:spPr bwMode="auto">
          <a:xfrm>
            <a:off x="4014788" y="3611563"/>
            <a:ext cx="838200" cy="457200"/>
          </a:xfrm>
          <a:prstGeom prst="rect">
            <a:avLst/>
          </a:prstGeom>
          <a:solidFill>
            <a:schemeClr val="hlink"/>
          </a:solidFill>
          <a:ln w="9525">
            <a:solidFill>
              <a:schemeClr val="bg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6089" name="Rectangle 8">
            <a:extLst>
              <a:ext uri="{FF2B5EF4-FFF2-40B4-BE49-F238E27FC236}">
                <a16:creationId xmlns:a16="http://schemas.microsoft.com/office/drawing/2014/main" id="{0D339996-1284-4773-80B1-B4CDDE636F49}"/>
              </a:ext>
            </a:extLst>
          </p:cNvPr>
          <p:cNvSpPr>
            <a:spLocks noChangeArrowheads="1"/>
          </p:cNvSpPr>
          <p:nvPr/>
        </p:nvSpPr>
        <p:spPr bwMode="auto">
          <a:xfrm>
            <a:off x="4014788" y="2697163"/>
            <a:ext cx="838200" cy="457200"/>
          </a:xfrm>
          <a:prstGeom prst="rect">
            <a:avLst/>
          </a:prstGeom>
          <a:solidFill>
            <a:schemeClr val="hlink"/>
          </a:solidFill>
          <a:ln w="9525">
            <a:solidFill>
              <a:schemeClr val="bg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6090" name="Rectangle 9">
            <a:extLst>
              <a:ext uri="{FF2B5EF4-FFF2-40B4-BE49-F238E27FC236}">
                <a16:creationId xmlns:a16="http://schemas.microsoft.com/office/drawing/2014/main" id="{70CD0B97-F383-41C3-9A32-0AB15B03ACD6}"/>
              </a:ext>
            </a:extLst>
          </p:cNvPr>
          <p:cNvSpPr>
            <a:spLocks noChangeArrowheads="1"/>
          </p:cNvSpPr>
          <p:nvPr/>
        </p:nvSpPr>
        <p:spPr bwMode="auto">
          <a:xfrm>
            <a:off x="4014788" y="3154363"/>
            <a:ext cx="838200" cy="457200"/>
          </a:xfrm>
          <a:prstGeom prst="rect">
            <a:avLst/>
          </a:prstGeom>
          <a:solidFill>
            <a:schemeClr val="hlink"/>
          </a:solidFill>
          <a:ln w="9525">
            <a:solidFill>
              <a:schemeClr val="bg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6091" name="Line 10">
            <a:extLst>
              <a:ext uri="{FF2B5EF4-FFF2-40B4-BE49-F238E27FC236}">
                <a16:creationId xmlns:a16="http://schemas.microsoft.com/office/drawing/2014/main" id="{A8F48971-5834-4B20-A809-61529F78B254}"/>
              </a:ext>
            </a:extLst>
          </p:cNvPr>
          <p:cNvSpPr>
            <a:spLocks noChangeShapeType="1"/>
          </p:cNvSpPr>
          <p:nvPr/>
        </p:nvSpPr>
        <p:spPr bwMode="auto">
          <a:xfrm flipH="1">
            <a:off x="3328988" y="4983163"/>
            <a:ext cx="6096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092" name="Line 11">
            <a:extLst>
              <a:ext uri="{FF2B5EF4-FFF2-40B4-BE49-F238E27FC236}">
                <a16:creationId xmlns:a16="http://schemas.microsoft.com/office/drawing/2014/main" id="{432195FA-5547-4B63-AE13-4F108D028794}"/>
              </a:ext>
            </a:extLst>
          </p:cNvPr>
          <p:cNvSpPr>
            <a:spLocks noChangeShapeType="1"/>
          </p:cNvSpPr>
          <p:nvPr/>
        </p:nvSpPr>
        <p:spPr bwMode="auto">
          <a:xfrm flipH="1">
            <a:off x="3328988" y="6202363"/>
            <a:ext cx="6096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093" name="Line 12">
            <a:extLst>
              <a:ext uri="{FF2B5EF4-FFF2-40B4-BE49-F238E27FC236}">
                <a16:creationId xmlns:a16="http://schemas.microsoft.com/office/drawing/2014/main" id="{2FC839F7-E767-4A1B-B830-3DC5BE148BD6}"/>
              </a:ext>
            </a:extLst>
          </p:cNvPr>
          <p:cNvSpPr>
            <a:spLocks noChangeShapeType="1"/>
          </p:cNvSpPr>
          <p:nvPr/>
        </p:nvSpPr>
        <p:spPr bwMode="auto">
          <a:xfrm>
            <a:off x="3709988" y="4983163"/>
            <a:ext cx="0" cy="1219200"/>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94" name="Text Box 13">
            <a:extLst>
              <a:ext uri="{FF2B5EF4-FFF2-40B4-BE49-F238E27FC236}">
                <a16:creationId xmlns:a16="http://schemas.microsoft.com/office/drawing/2014/main" id="{E9A860E6-4C0E-4E0E-B85B-177B3ECD67C7}"/>
              </a:ext>
            </a:extLst>
          </p:cNvPr>
          <p:cNvSpPr txBox="1">
            <a:spLocks noChangeArrowheads="1"/>
          </p:cNvSpPr>
          <p:nvPr/>
        </p:nvSpPr>
        <p:spPr bwMode="auto">
          <a:xfrm>
            <a:off x="2871788" y="5364164"/>
            <a:ext cx="81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bg1">
                    <a:lumMod val="60000"/>
                    <a:lumOff val="40000"/>
                  </a:schemeClr>
                </a:solidFill>
                <a:latin typeface="+mn-lt"/>
              </a:rPr>
              <a:t>Solids</a:t>
            </a:r>
          </a:p>
        </p:txBody>
      </p:sp>
      <p:sp>
        <p:nvSpPr>
          <p:cNvPr id="46095" name="Line 14">
            <a:extLst>
              <a:ext uri="{FF2B5EF4-FFF2-40B4-BE49-F238E27FC236}">
                <a16:creationId xmlns:a16="http://schemas.microsoft.com/office/drawing/2014/main" id="{54532DD0-35CD-4E9D-B86F-501570C6E308}"/>
              </a:ext>
            </a:extLst>
          </p:cNvPr>
          <p:cNvSpPr>
            <a:spLocks noChangeShapeType="1"/>
          </p:cNvSpPr>
          <p:nvPr/>
        </p:nvSpPr>
        <p:spPr bwMode="auto">
          <a:xfrm flipH="1">
            <a:off x="8021638" y="3614738"/>
            <a:ext cx="6096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096" name="Line 15">
            <a:extLst>
              <a:ext uri="{FF2B5EF4-FFF2-40B4-BE49-F238E27FC236}">
                <a16:creationId xmlns:a16="http://schemas.microsoft.com/office/drawing/2014/main" id="{81D8CB4B-CB32-4F28-A91C-8CA729EDBAA6}"/>
              </a:ext>
            </a:extLst>
          </p:cNvPr>
          <p:cNvSpPr>
            <a:spLocks noChangeShapeType="1"/>
          </p:cNvSpPr>
          <p:nvPr/>
        </p:nvSpPr>
        <p:spPr bwMode="auto">
          <a:xfrm flipH="1">
            <a:off x="3405188" y="2697163"/>
            <a:ext cx="6096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097" name="Line 16">
            <a:extLst>
              <a:ext uri="{FF2B5EF4-FFF2-40B4-BE49-F238E27FC236}">
                <a16:creationId xmlns:a16="http://schemas.microsoft.com/office/drawing/2014/main" id="{4B14B770-D297-4B60-863A-668F287ECD31}"/>
              </a:ext>
            </a:extLst>
          </p:cNvPr>
          <p:cNvSpPr>
            <a:spLocks noChangeShapeType="1"/>
          </p:cNvSpPr>
          <p:nvPr/>
        </p:nvSpPr>
        <p:spPr bwMode="auto">
          <a:xfrm flipH="1">
            <a:off x="3405188" y="4068763"/>
            <a:ext cx="6096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098" name="Text Box 17">
            <a:extLst>
              <a:ext uri="{FF2B5EF4-FFF2-40B4-BE49-F238E27FC236}">
                <a16:creationId xmlns:a16="http://schemas.microsoft.com/office/drawing/2014/main" id="{93895B6E-E736-4F52-940D-5C981D95412C}"/>
              </a:ext>
            </a:extLst>
          </p:cNvPr>
          <p:cNvSpPr txBox="1">
            <a:spLocks noChangeArrowheads="1"/>
          </p:cNvSpPr>
          <p:nvPr/>
        </p:nvSpPr>
        <p:spPr bwMode="auto">
          <a:xfrm>
            <a:off x="3176588" y="6430964"/>
            <a:ext cx="30107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b="1" dirty="0">
                <a:solidFill>
                  <a:srgbClr val="000000"/>
                </a:solidFill>
                <a:latin typeface="+mn-lt"/>
              </a:rPr>
              <a:t>Initial Moisture Content X</a:t>
            </a:r>
            <a:r>
              <a:rPr lang="en-US" altLang="en-US" sz="1800" b="1" baseline="-25000" dirty="0">
                <a:solidFill>
                  <a:srgbClr val="000000"/>
                </a:solidFill>
                <a:latin typeface="+mn-lt"/>
              </a:rPr>
              <a:t>i</a:t>
            </a:r>
            <a:endParaRPr lang="en-US" altLang="en-US" sz="1800" b="1" dirty="0">
              <a:solidFill>
                <a:srgbClr val="000000"/>
              </a:solidFill>
              <a:latin typeface="+mn-lt"/>
            </a:endParaRPr>
          </a:p>
        </p:txBody>
      </p:sp>
      <p:sp>
        <p:nvSpPr>
          <p:cNvPr id="46099" name="Line 18">
            <a:extLst>
              <a:ext uri="{FF2B5EF4-FFF2-40B4-BE49-F238E27FC236}">
                <a16:creationId xmlns:a16="http://schemas.microsoft.com/office/drawing/2014/main" id="{373EF837-FD81-4C97-80AC-2BD86A5DADC8}"/>
              </a:ext>
            </a:extLst>
          </p:cNvPr>
          <p:cNvSpPr>
            <a:spLocks noChangeShapeType="1"/>
          </p:cNvSpPr>
          <p:nvPr/>
        </p:nvSpPr>
        <p:spPr bwMode="auto">
          <a:xfrm>
            <a:off x="3709988" y="4068763"/>
            <a:ext cx="0" cy="914400"/>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00" name="Text Box 19">
            <a:extLst>
              <a:ext uri="{FF2B5EF4-FFF2-40B4-BE49-F238E27FC236}">
                <a16:creationId xmlns:a16="http://schemas.microsoft.com/office/drawing/2014/main" id="{03964D6E-9E79-4B08-B41D-6109125F128F}"/>
              </a:ext>
            </a:extLst>
          </p:cNvPr>
          <p:cNvSpPr txBox="1">
            <a:spLocks noChangeArrowheads="1"/>
          </p:cNvSpPr>
          <p:nvPr/>
        </p:nvSpPr>
        <p:spPr bwMode="auto">
          <a:xfrm>
            <a:off x="3024189" y="4297364"/>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bg1">
                    <a:lumMod val="60000"/>
                    <a:lumOff val="40000"/>
                  </a:schemeClr>
                </a:solidFill>
                <a:latin typeface="+mn-lt"/>
              </a:rPr>
              <a:t>Air</a:t>
            </a:r>
          </a:p>
        </p:txBody>
      </p:sp>
      <p:sp>
        <p:nvSpPr>
          <p:cNvPr id="46101" name="Line 20">
            <a:extLst>
              <a:ext uri="{FF2B5EF4-FFF2-40B4-BE49-F238E27FC236}">
                <a16:creationId xmlns:a16="http://schemas.microsoft.com/office/drawing/2014/main" id="{17F830C5-3747-4F01-B53F-714A67E9AD26}"/>
              </a:ext>
            </a:extLst>
          </p:cNvPr>
          <p:cNvSpPr>
            <a:spLocks noChangeShapeType="1"/>
          </p:cNvSpPr>
          <p:nvPr/>
        </p:nvSpPr>
        <p:spPr bwMode="auto">
          <a:xfrm>
            <a:off x="3709988" y="2697163"/>
            <a:ext cx="0" cy="1371600"/>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02" name="Text Box 21">
            <a:extLst>
              <a:ext uri="{FF2B5EF4-FFF2-40B4-BE49-F238E27FC236}">
                <a16:creationId xmlns:a16="http://schemas.microsoft.com/office/drawing/2014/main" id="{78C6A07F-46C0-4CD8-9FC2-BB2873778FB2}"/>
              </a:ext>
            </a:extLst>
          </p:cNvPr>
          <p:cNvSpPr txBox="1">
            <a:spLocks noChangeArrowheads="1"/>
          </p:cNvSpPr>
          <p:nvPr/>
        </p:nvSpPr>
        <p:spPr bwMode="auto">
          <a:xfrm>
            <a:off x="2917825" y="3140075"/>
            <a:ext cx="788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bg1">
                    <a:lumMod val="60000"/>
                    <a:lumOff val="40000"/>
                  </a:schemeClr>
                </a:solidFill>
                <a:latin typeface="+mn-lt"/>
              </a:rPr>
              <a:t>Water</a:t>
            </a:r>
          </a:p>
        </p:txBody>
      </p:sp>
      <p:sp>
        <p:nvSpPr>
          <p:cNvPr id="46103" name="Rectangle 22">
            <a:extLst>
              <a:ext uri="{FF2B5EF4-FFF2-40B4-BE49-F238E27FC236}">
                <a16:creationId xmlns:a16="http://schemas.microsoft.com/office/drawing/2014/main" id="{CFB06D0C-688C-4DD7-8E8A-7AC0F4C25E65}"/>
              </a:ext>
            </a:extLst>
          </p:cNvPr>
          <p:cNvSpPr>
            <a:spLocks noChangeArrowheads="1"/>
          </p:cNvSpPr>
          <p:nvPr/>
        </p:nvSpPr>
        <p:spPr bwMode="auto">
          <a:xfrm>
            <a:off x="7234238" y="4983163"/>
            <a:ext cx="830262" cy="1219200"/>
          </a:xfrm>
          <a:prstGeom prst="rect">
            <a:avLst/>
          </a:prstGeom>
          <a:solidFill>
            <a:srgbClr val="FF0000"/>
          </a:solidFill>
          <a:ln w="9525">
            <a:solidFill>
              <a:schemeClr val="bg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6104" name="Rectangle 23">
            <a:extLst>
              <a:ext uri="{FF2B5EF4-FFF2-40B4-BE49-F238E27FC236}">
                <a16:creationId xmlns:a16="http://schemas.microsoft.com/office/drawing/2014/main" id="{1A5E08A5-4842-4CD2-A07B-6169EBBF1E64}"/>
              </a:ext>
            </a:extLst>
          </p:cNvPr>
          <p:cNvSpPr>
            <a:spLocks noChangeArrowheads="1"/>
          </p:cNvSpPr>
          <p:nvPr/>
        </p:nvSpPr>
        <p:spPr bwMode="auto">
          <a:xfrm>
            <a:off x="7234238" y="4043363"/>
            <a:ext cx="838200" cy="939800"/>
          </a:xfrm>
          <a:prstGeom prst="rect">
            <a:avLst/>
          </a:prstGeom>
          <a:solidFill>
            <a:srgbClr val="FFFF00"/>
          </a:solidFill>
          <a:ln w="9525">
            <a:solidFill>
              <a:schemeClr val="bg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6105" name="Rectangle 24" descr="40%">
            <a:extLst>
              <a:ext uri="{FF2B5EF4-FFF2-40B4-BE49-F238E27FC236}">
                <a16:creationId xmlns:a16="http://schemas.microsoft.com/office/drawing/2014/main" id="{DC44D8A4-F91B-48AB-B81D-6AB70CCD5BA0}"/>
              </a:ext>
            </a:extLst>
          </p:cNvPr>
          <p:cNvSpPr>
            <a:spLocks noChangeArrowheads="1"/>
          </p:cNvSpPr>
          <p:nvPr/>
        </p:nvSpPr>
        <p:spPr bwMode="auto">
          <a:xfrm>
            <a:off x="7234238" y="3589339"/>
            <a:ext cx="831850" cy="471487"/>
          </a:xfrm>
          <a:prstGeom prst="rect">
            <a:avLst/>
          </a:prstGeom>
          <a:pattFill prst="pct60">
            <a:fgClr>
              <a:srgbClr val="FFFF00"/>
            </a:fgClr>
            <a:bgClr>
              <a:srgbClr val="FFFFFF"/>
            </a:bgClr>
          </a:pattFill>
          <a:ln w="9525">
            <a:solidFill>
              <a:schemeClr val="bg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6106" name="Rectangle 25">
            <a:extLst>
              <a:ext uri="{FF2B5EF4-FFF2-40B4-BE49-F238E27FC236}">
                <a16:creationId xmlns:a16="http://schemas.microsoft.com/office/drawing/2014/main" id="{E25BF1CC-7079-4371-BDFA-ED281CC1B563}"/>
              </a:ext>
            </a:extLst>
          </p:cNvPr>
          <p:cNvSpPr>
            <a:spLocks noChangeArrowheads="1"/>
          </p:cNvSpPr>
          <p:nvPr/>
        </p:nvSpPr>
        <p:spPr bwMode="auto">
          <a:xfrm>
            <a:off x="7234238" y="3127375"/>
            <a:ext cx="838200" cy="457200"/>
          </a:xfrm>
          <a:prstGeom prst="rect">
            <a:avLst/>
          </a:prstGeom>
          <a:solidFill>
            <a:schemeClr val="hlink"/>
          </a:solidFill>
          <a:ln w="9525">
            <a:solidFill>
              <a:schemeClr val="bg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6107" name="Line 26">
            <a:extLst>
              <a:ext uri="{FF2B5EF4-FFF2-40B4-BE49-F238E27FC236}">
                <a16:creationId xmlns:a16="http://schemas.microsoft.com/office/drawing/2014/main" id="{20A08F3A-85F6-46D9-8744-BD60A60CCD71}"/>
              </a:ext>
            </a:extLst>
          </p:cNvPr>
          <p:cNvSpPr>
            <a:spLocks noChangeShapeType="1"/>
          </p:cNvSpPr>
          <p:nvPr/>
        </p:nvSpPr>
        <p:spPr bwMode="auto">
          <a:xfrm flipH="1">
            <a:off x="8042275" y="4997450"/>
            <a:ext cx="6096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108" name="Line 27">
            <a:extLst>
              <a:ext uri="{FF2B5EF4-FFF2-40B4-BE49-F238E27FC236}">
                <a16:creationId xmlns:a16="http://schemas.microsoft.com/office/drawing/2014/main" id="{DE06D65E-61A8-4B23-9D5A-980AF989AFDB}"/>
              </a:ext>
            </a:extLst>
          </p:cNvPr>
          <p:cNvSpPr>
            <a:spLocks noChangeShapeType="1"/>
          </p:cNvSpPr>
          <p:nvPr/>
        </p:nvSpPr>
        <p:spPr bwMode="auto">
          <a:xfrm flipH="1">
            <a:off x="8027988" y="6188075"/>
            <a:ext cx="6096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109" name="Line 28">
            <a:extLst>
              <a:ext uri="{FF2B5EF4-FFF2-40B4-BE49-F238E27FC236}">
                <a16:creationId xmlns:a16="http://schemas.microsoft.com/office/drawing/2014/main" id="{A8CDCE73-B2DC-404E-8722-35EF11D6BB8A}"/>
              </a:ext>
            </a:extLst>
          </p:cNvPr>
          <p:cNvSpPr>
            <a:spLocks noChangeShapeType="1"/>
          </p:cNvSpPr>
          <p:nvPr/>
        </p:nvSpPr>
        <p:spPr bwMode="auto">
          <a:xfrm>
            <a:off x="8482013" y="4995863"/>
            <a:ext cx="0" cy="1219200"/>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10" name="Line 29">
            <a:extLst>
              <a:ext uri="{FF2B5EF4-FFF2-40B4-BE49-F238E27FC236}">
                <a16:creationId xmlns:a16="http://schemas.microsoft.com/office/drawing/2014/main" id="{7402AD77-0A18-43C6-8D47-217617D04C7F}"/>
              </a:ext>
            </a:extLst>
          </p:cNvPr>
          <p:cNvSpPr>
            <a:spLocks noChangeShapeType="1"/>
          </p:cNvSpPr>
          <p:nvPr/>
        </p:nvSpPr>
        <p:spPr bwMode="auto">
          <a:xfrm flipH="1">
            <a:off x="8016875" y="3154363"/>
            <a:ext cx="6096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111" name="Line 30">
            <a:extLst>
              <a:ext uri="{FF2B5EF4-FFF2-40B4-BE49-F238E27FC236}">
                <a16:creationId xmlns:a16="http://schemas.microsoft.com/office/drawing/2014/main" id="{F44D927F-17B2-4122-AE8F-7E575724D549}"/>
              </a:ext>
            </a:extLst>
          </p:cNvPr>
          <p:cNvSpPr>
            <a:spLocks noChangeShapeType="1"/>
          </p:cNvSpPr>
          <p:nvPr/>
        </p:nvSpPr>
        <p:spPr bwMode="auto">
          <a:xfrm flipH="1">
            <a:off x="8482014" y="3613150"/>
            <a:ext cx="14287" cy="1385888"/>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12" name="Text Box 31">
            <a:extLst>
              <a:ext uri="{FF2B5EF4-FFF2-40B4-BE49-F238E27FC236}">
                <a16:creationId xmlns:a16="http://schemas.microsoft.com/office/drawing/2014/main" id="{8725DC38-BA80-4877-9809-C7CCD89FC20F}"/>
              </a:ext>
            </a:extLst>
          </p:cNvPr>
          <p:cNvSpPr txBox="1">
            <a:spLocks noChangeArrowheads="1"/>
          </p:cNvSpPr>
          <p:nvPr/>
        </p:nvSpPr>
        <p:spPr bwMode="auto">
          <a:xfrm>
            <a:off x="8593139" y="4105275"/>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bg1">
                    <a:lumMod val="60000"/>
                    <a:lumOff val="40000"/>
                  </a:schemeClr>
                </a:solidFill>
                <a:latin typeface="+mn-lt"/>
              </a:rPr>
              <a:t>Air</a:t>
            </a:r>
          </a:p>
        </p:txBody>
      </p:sp>
      <p:sp>
        <p:nvSpPr>
          <p:cNvPr id="46113" name="Line 32">
            <a:extLst>
              <a:ext uri="{FF2B5EF4-FFF2-40B4-BE49-F238E27FC236}">
                <a16:creationId xmlns:a16="http://schemas.microsoft.com/office/drawing/2014/main" id="{6DAD3995-E918-4CF3-B8B5-646AC2119034}"/>
              </a:ext>
            </a:extLst>
          </p:cNvPr>
          <p:cNvSpPr>
            <a:spLocks noChangeShapeType="1"/>
          </p:cNvSpPr>
          <p:nvPr/>
        </p:nvSpPr>
        <p:spPr bwMode="auto">
          <a:xfrm>
            <a:off x="8497888" y="3138488"/>
            <a:ext cx="0" cy="457200"/>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14" name="Text Box 34">
            <a:extLst>
              <a:ext uri="{FF2B5EF4-FFF2-40B4-BE49-F238E27FC236}">
                <a16:creationId xmlns:a16="http://schemas.microsoft.com/office/drawing/2014/main" id="{FD6BFDD4-44B0-4714-8FF9-90DE7BC6EE2B}"/>
              </a:ext>
            </a:extLst>
          </p:cNvPr>
          <p:cNvSpPr txBox="1">
            <a:spLocks noChangeArrowheads="1"/>
          </p:cNvSpPr>
          <p:nvPr/>
        </p:nvSpPr>
        <p:spPr bwMode="auto">
          <a:xfrm>
            <a:off x="7197726" y="6375400"/>
            <a:ext cx="2300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b="1" dirty="0">
                <a:solidFill>
                  <a:srgbClr val="000000"/>
                </a:solidFill>
                <a:latin typeface="+mn-lt"/>
              </a:rPr>
              <a:t>Moisture Content X</a:t>
            </a:r>
          </a:p>
        </p:txBody>
      </p:sp>
      <p:sp>
        <p:nvSpPr>
          <p:cNvPr id="46115" name="Text Box 35">
            <a:extLst>
              <a:ext uri="{FF2B5EF4-FFF2-40B4-BE49-F238E27FC236}">
                <a16:creationId xmlns:a16="http://schemas.microsoft.com/office/drawing/2014/main" id="{FC6C94E0-A715-47B9-AC60-75AF82CC969D}"/>
              </a:ext>
            </a:extLst>
          </p:cNvPr>
          <p:cNvSpPr txBox="1">
            <a:spLocks noChangeArrowheads="1"/>
          </p:cNvSpPr>
          <p:nvPr/>
        </p:nvSpPr>
        <p:spPr bwMode="auto">
          <a:xfrm>
            <a:off x="8534400" y="5205414"/>
            <a:ext cx="81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bg1">
                    <a:lumMod val="60000"/>
                    <a:lumOff val="40000"/>
                  </a:schemeClr>
                </a:solidFill>
                <a:latin typeface="+mj-lt"/>
              </a:rPr>
              <a:t>Solids</a:t>
            </a:r>
          </a:p>
        </p:txBody>
      </p:sp>
      <p:sp>
        <p:nvSpPr>
          <p:cNvPr id="46116" name="Line 36">
            <a:extLst>
              <a:ext uri="{FF2B5EF4-FFF2-40B4-BE49-F238E27FC236}">
                <a16:creationId xmlns:a16="http://schemas.microsoft.com/office/drawing/2014/main" id="{62BB5331-D00D-4121-81D6-EA2507E7EFBF}"/>
              </a:ext>
            </a:extLst>
          </p:cNvPr>
          <p:cNvSpPr>
            <a:spLocks noChangeShapeType="1"/>
          </p:cNvSpPr>
          <p:nvPr/>
        </p:nvSpPr>
        <p:spPr bwMode="auto">
          <a:xfrm flipH="1">
            <a:off x="8064500" y="2701925"/>
            <a:ext cx="60960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117" name="Line 37">
            <a:extLst>
              <a:ext uri="{FF2B5EF4-FFF2-40B4-BE49-F238E27FC236}">
                <a16:creationId xmlns:a16="http://schemas.microsoft.com/office/drawing/2014/main" id="{1E20E2CC-ACBB-4FE4-B5EF-BF6C4BF2DD6D}"/>
              </a:ext>
            </a:extLst>
          </p:cNvPr>
          <p:cNvSpPr>
            <a:spLocks noChangeShapeType="1"/>
          </p:cNvSpPr>
          <p:nvPr/>
        </p:nvSpPr>
        <p:spPr bwMode="auto">
          <a:xfrm>
            <a:off x="8486775" y="2701925"/>
            <a:ext cx="0" cy="457200"/>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18" name="Text Box 38">
            <a:extLst>
              <a:ext uri="{FF2B5EF4-FFF2-40B4-BE49-F238E27FC236}">
                <a16:creationId xmlns:a16="http://schemas.microsoft.com/office/drawing/2014/main" id="{7AE12191-7BC0-4003-B895-51A88E71E496}"/>
              </a:ext>
            </a:extLst>
          </p:cNvPr>
          <p:cNvSpPr txBox="1">
            <a:spLocks noChangeArrowheads="1"/>
          </p:cNvSpPr>
          <p:nvPr/>
        </p:nvSpPr>
        <p:spPr bwMode="auto">
          <a:xfrm>
            <a:off x="8550275" y="3127375"/>
            <a:ext cx="788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bg1">
                    <a:lumMod val="60000"/>
                    <a:lumOff val="40000"/>
                  </a:schemeClr>
                </a:solidFill>
                <a:latin typeface="+mn-lt"/>
              </a:rPr>
              <a:t>Water</a:t>
            </a:r>
          </a:p>
        </p:txBody>
      </p:sp>
      <p:sp>
        <p:nvSpPr>
          <p:cNvPr id="46119" name="Text Box 39">
            <a:extLst>
              <a:ext uri="{FF2B5EF4-FFF2-40B4-BE49-F238E27FC236}">
                <a16:creationId xmlns:a16="http://schemas.microsoft.com/office/drawing/2014/main" id="{EC93CCB3-E81C-4BAA-AE5D-F3BCCA988007}"/>
              </a:ext>
            </a:extLst>
          </p:cNvPr>
          <p:cNvSpPr txBox="1">
            <a:spLocks noChangeArrowheads="1"/>
          </p:cNvSpPr>
          <p:nvPr/>
        </p:nvSpPr>
        <p:spPr bwMode="auto">
          <a:xfrm>
            <a:off x="1400606" y="1797567"/>
            <a:ext cx="3281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000" b="1">
                <a:solidFill>
                  <a:schemeClr val="bg1"/>
                </a:solidFill>
                <a:latin typeface="Tahoma" panose="020B0604030504040204" pitchFamily="34" charset="0"/>
              </a:rPr>
              <a:t>Volume of Water which:</a:t>
            </a:r>
          </a:p>
        </p:txBody>
      </p:sp>
      <p:sp>
        <p:nvSpPr>
          <p:cNvPr id="46120" name="Line 40">
            <a:extLst>
              <a:ext uri="{FF2B5EF4-FFF2-40B4-BE49-F238E27FC236}">
                <a16:creationId xmlns:a16="http://schemas.microsoft.com/office/drawing/2014/main" id="{D7C3817F-83C9-4F6C-B979-04E6AD85A94E}"/>
              </a:ext>
            </a:extLst>
          </p:cNvPr>
          <p:cNvSpPr>
            <a:spLocks noChangeShapeType="1"/>
          </p:cNvSpPr>
          <p:nvPr/>
        </p:nvSpPr>
        <p:spPr bwMode="auto">
          <a:xfrm flipV="1">
            <a:off x="4865688" y="2940050"/>
            <a:ext cx="3600450" cy="158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21" name="Text Box 41">
            <a:extLst>
              <a:ext uri="{FF2B5EF4-FFF2-40B4-BE49-F238E27FC236}">
                <a16:creationId xmlns:a16="http://schemas.microsoft.com/office/drawing/2014/main" id="{51290E2F-EFEF-41D2-867A-84BACD076EBA}"/>
              </a:ext>
            </a:extLst>
          </p:cNvPr>
          <p:cNvSpPr txBox="1">
            <a:spLocks noChangeArrowheads="1"/>
          </p:cNvSpPr>
          <p:nvPr/>
        </p:nvSpPr>
        <p:spPr bwMode="auto">
          <a:xfrm>
            <a:off x="4905375" y="2514600"/>
            <a:ext cx="25699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bg1">
                    <a:lumMod val="60000"/>
                    <a:lumOff val="40000"/>
                  </a:schemeClr>
                </a:solidFill>
                <a:latin typeface="+mn-lt"/>
              </a:rPr>
              <a:t>disappears (Shrinkage)</a:t>
            </a:r>
          </a:p>
        </p:txBody>
      </p:sp>
      <p:sp>
        <p:nvSpPr>
          <p:cNvPr id="46122" name="Line 42">
            <a:extLst>
              <a:ext uri="{FF2B5EF4-FFF2-40B4-BE49-F238E27FC236}">
                <a16:creationId xmlns:a16="http://schemas.microsoft.com/office/drawing/2014/main" id="{4D996DCA-6208-4AA4-81DD-0A838CA31CAB}"/>
              </a:ext>
            </a:extLst>
          </p:cNvPr>
          <p:cNvSpPr>
            <a:spLocks noChangeShapeType="1"/>
          </p:cNvSpPr>
          <p:nvPr/>
        </p:nvSpPr>
        <p:spPr bwMode="auto">
          <a:xfrm>
            <a:off x="4729162" y="3452813"/>
            <a:ext cx="2622551" cy="1587"/>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23" name="Text Box 43">
            <a:extLst>
              <a:ext uri="{FF2B5EF4-FFF2-40B4-BE49-F238E27FC236}">
                <a16:creationId xmlns:a16="http://schemas.microsoft.com/office/drawing/2014/main" id="{CB527070-30E9-414F-8300-EEC62D682DF2}"/>
              </a:ext>
            </a:extLst>
          </p:cNvPr>
          <p:cNvSpPr txBox="1">
            <a:spLocks noChangeArrowheads="1"/>
          </p:cNvSpPr>
          <p:nvPr/>
        </p:nvSpPr>
        <p:spPr bwMode="auto">
          <a:xfrm>
            <a:off x="4977042" y="3129645"/>
            <a:ext cx="2119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bg1">
                    <a:lumMod val="60000"/>
                    <a:lumOff val="40000"/>
                  </a:schemeClr>
                </a:solidFill>
                <a:latin typeface="+mn-lt"/>
              </a:rPr>
              <a:t>remains as “water</a:t>
            </a:r>
            <a:r>
              <a:rPr lang="en-US" altLang="en-US" sz="1800" dirty="0">
                <a:solidFill>
                  <a:schemeClr val="bg1">
                    <a:lumMod val="60000"/>
                    <a:lumOff val="40000"/>
                  </a:schemeClr>
                </a:solidFill>
                <a:latin typeface="Tahoma" panose="020B0604030504040204" pitchFamily="34" charset="0"/>
              </a:rPr>
              <a:t>”</a:t>
            </a:r>
          </a:p>
        </p:txBody>
      </p:sp>
      <p:sp>
        <p:nvSpPr>
          <p:cNvPr id="46124" name="Line 44">
            <a:extLst>
              <a:ext uri="{FF2B5EF4-FFF2-40B4-BE49-F238E27FC236}">
                <a16:creationId xmlns:a16="http://schemas.microsoft.com/office/drawing/2014/main" id="{33F4A961-69E0-41EB-A8A3-4533ABCFBC61}"/>
              </a:ext>
            </a:extLst>
          </p:cNvPr>
          <p:cNvSpPr>
            <a:spLocks noChangeShapeType="1"/>
          </p:cNvSpPr>
          <p:nvPr/>
        </p:nvSpPr>
        <p:spPr bwMode="auto">
          <a:xfrm flipV="1">
            <a:off x="4865687" y="3825876"/>
            <a:ext cx="2609622" cy="11113"/>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125" name="Text Box 45">
            <a:extLst>
              <a:ext uri="{FF2B5EF4-FFF2-40B4-BE49-F238E27FC236}">
                <a16:creationId xmlns:a16="http://schemas.microsoft.com/office/drawing/2014/main" id="{6C67CC30-3BDB-46DC-A62E-90DB5C20DD04}"/>
              </a:ext>
            </a:extLst>
          </p:cNvPr>
          <p:cNvSpPr txBox="1">
            <a:spLocks noChangeArrowheads="1"/>
          </p:cNvSpPr>
          <p:nvPr/>
        </p:nvSpPr>
        <p:spPr bwMode="auto">
          <a:xfrm>
            <a:off x="5080000" y="3840163"/>
            <a:ext cx="1803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chemeClr val="bg1">
                    <a:lumMod val="60000"/>
                    <a:lumOff val="40000"/>
                  </a:schemeClr>
                </a:solidFill>
                <a:latin typeface="+mn-lt"/>
              </a:rPr>
              <a:t>becomes and</a:t>
            </a:r>
          </a:p>
          <a:p>
            <a:pPr>
              <a:spcBef>
                <a:spcPct val="0"/>
              </a:spcBef>
              <a:buClrTx/>
              <a:buSzTx/>
              <a:buFontTx/>
              <a:buNone/>
            </a:pPr>
            <a:r>
              <a:rPr lang="en-US" altLang="en-US" sz="1800" dirty="0">
                <a:solidFill>
                  <a:schemeClr val="bg1">
                    <a:lumMod val="60000"/>
                    <a:lumOff val="40000"/>
                  </a:schemeClr>
                </a:solidFill>
                <a:latin typeface="+mn-lt"/>
              </a:rPr>
              <a:t>remains as “air”</a:t>
            </a:r>
          </a:p>
        </p:txBody>
      </p:sp>
      <p:sp>
        <p:nvSpPr>
          <p:cNvPr id="46126" name="Text Box 48" descr="Large confetti">
            <a:extLst>
              <a:ext uri="{FF2B5EF4-FFF2-40B4-BE49-F238E27FC236}">
                <a16:creationId xmlns:a16="http://schemas.microsoft.com/office/drawing/2014/main" id="{6A603AA3-2567-4FE2-82B4-92D9F1387D36}"/>
              </a:ext>
            </a:extLst>
          </p:cNvPr>
          <p:cNvSpPr txBox="1">
            <a:spLocks noChangeArrowheads="1"/>
          </p:cNvSpPr>
          <p:nvPr/>
        </p:nvSpPr>
        <p:spPr bwMode="auto">
          <a:xfrm>
            <a:off x="4252913" y="344488"/>
            <a:ext cx="3803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400" b="1" u="sng" dirty="0">
                <a:solidFill>
                  <a:srgbClr val="000000"/>
                </a:solidFill>
              </a:rPr>
              <a:t>PHYSICAL PROPERTIES</a:t>
            </a:r>
          </a:p>
        </p:txBody>
      </p:sp>
      <p:sp>
        <p:nvSpPr>
          <p:cNvPr id="46127" name="Text Box 49" descr="Large confetti">
            <a:extLst>
              <a:ext uri="{FF2B5EF4-FFF2-40B4-BE49-F238E27FC236}">
                <a16:creationId xmlns:a16="http://schemas.microsoft.com/office/drawing/2014/main" id="{B3E33157-9499-4929-BC3A-4EF3D9749275}"/>
              </a:ext>
            </a:extLst>
          </p:cNvPr>
          <p:cNvSpPr txBox="1">
            <a:spLocks noChangeArrowheads="1"/>
          </p:cNvSpPr>
          <p:nvPr/>
        </p:nvSpPr>
        <p:spPr bwMode="auto">
          <a:xfrm>
            <a:off x="943429" y="7042053"/>
            <a:ext cx="106389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400" dirty="0">
                <a:solidFill>
                  <a:schemeClr val="bg1">
                    <a:lumMod val="60000"/>
                    <a:lumOff val="40000"/>
                  </a:schemeClr>
                </a:solidFill>
              </a:rPr>
              <a:t>What are the differences in mechanical properties of the material that shrinks and the material that </a:t>
            </a:r>
            <a:r>
              <a:rPr lang="en-US" altLang="en-US" sz="2400" b="1" u="sng" dirty="0">
                <a:solidFill>
                  <a:schemeClr val="bg1">
                    <a:lumMod val="60000"/>
                    <a:lumOff val="40000"/>
                  </a:schemeClr>
                </a:solidFill>
              </a:rPr>
              <a:t>does not </a:t>
            </a:r>
            <a:r>
              <a:rPr lang="en-US" altLang="en-US" sz="2400" dirty="0">
                <a:solidFill>
                  <a:schemeClr val="bg1">
                    <a:lumMod val="60000"/>
                    <a:lumOff val="40000"/>
                  </a:schemeClr>
                </a:solidFill>
              </a:rPr>
              <a:t>shrink, i.e. it does not deform? </a:t>
            </a:r>
          </a:p>
        </p:txBody>
      </p:sp>
      <p:sp>
        <p:nvSpPr>
          <p:cNvPr id="2" name="Date Placeholder 1"/>
          <p:cNvSpPr>
            <a:spLocks noGrp="1"/>
          </p:cNvSpPr>
          <p:nvPr>
            <p:ph type="dt" sz="half" idx="10"/>
          </p:nvPr>
        </p:nvSpPr>
        <p:spPr/>
        <p:txBody>
          <a:bodyPr/>
          <a:lstStyle/>
          <a:p>
            <a:pPr>
              <a:defRPr/>
            </a:pPr>
            <a:r>
              <a:rPr lang="en-US" sz="1600" dirty="0">
                <a:solidFill>
                  <a:schemeClr val="bg1">
                    <a:lumMod val="60000"/>
                    <a:lumOff val="40000"/>
                  </a:schemeClr>
                </a:solidFill>
              </a:rPr>
              <a:t>ABE 303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Footer Placeholder 2">
            <a:extLst>
              <a:ext uri="{FF2B5EF4-FFF2-40B4-BE49-F238E27FC236}">
                <a16:creationId xmlns:a16="http://schemas.microsoft.com/office/drawing/2014/main" id="{4F88A82C-9699-4A33-952C-BB3315CF810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200"/>
              <a:t>Introduction</a:t>
            </a:r>
          </a:p>
        </p:txBody>
      </p:sp>
      <p:sp>
        <p:nvSpPr>
          <p:cNvPr id="47108" name="Slide Number Placeholder 3">
            <a:extLst>
              <a:ext uri="{FF2B5EF4-FFF2-40B4-BE49-F238E27FC236}">
                <a16:creationId xmlns:a16="http://schemas.microsoft.com/office/drawing/2014/main" id="{B521141B-47AA-43DF-BDAD-9B1CB8511A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548B926A-C858-4E8B-8F3F-F176F018BD96}" type="slidenum">
              <a:rPr lang="en-US" altLang="en-US" sz="1200"/>
              <a:pPr>
                <a:spcBef>
                  <a:spcPct val="0"/>
                </a:spcBef>
                <a:buClrTx/>
                <a:buSzTx/>
                <a:buFontTx/>
                <a:buNone/>
              </a:pPr>
              <a:t>31</a:t>
            </a:fld>
            <a:endParaRPr lang="en-US" altLang="en-US" sz="1200"/>
          </a:p>
        </p:txBody>
      </p:sp>
      <p:pic>
        <p:nvPicPr>
          <p:cNvPr id="47109" name="Picture 2" descr="Freeze Dried Fruit">
            <a:extLst>
              <a:ext uri="{FF2B5EF4-FFF2-40B4-BE49-F238E27FC236}">
                <a16:creationId xmlns:a16="http://schemas.microsoft.com/office/drawing/2014/main" id="{7465E79C-8715-4CF6-9F17-98CF3DA41A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7314" y="1682780"/>
            <a:ext cx="4773085" cy="307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Box 6">
            <a:extLst>
              <a:ext uri="{FF2B5EF4-FFF2-40B4-BE49-F238E27FC236}">
                <a16:creationId xmlns:a16="http://schemas.microsoft.com/office/drawing/2014/main" id="{BD28EDF0-D96E-4D63-A704-80CC521DF8C6}"/>
              </a:ext>
            </a:extLst>
          </p:cNvPr>
          <p:cNvSpPr txBox="1">
            <a:spLocks noChangeArrowheads="1"/>
          </p:cNvSpPr>
          <p:nvPr/>
        </p:nvSpPr>
        <p:spPr bwMode="auto">
          <a:xfrm>
            <a:off x="2837773" y="182274"/>
            <a:ext cx="564128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a:spcBef>
                <a:spcPct val="0"/>
              </a:spcBef>
              <a:buClrTx/>
              <a:buSzTx/>
              <a:buFontTx/>
              <a:buNone/>
            </a:pPr>
            <a:r>
              <a:rPr lang="en-US" altLang="en-US" sz="3600" b="1" dirty="0">
                <a:solidFill>
                  <a:schemeClr val="bg1"/>
                </a:solidFill>
              </a:rPr>
              <a:t>Freeze Dried Fruits </a:t>
            </a:r>
          </a:p>
          <a:p>
            <a:pPr algn="ctr">
              <a:spcBef>
                <a:spcPct val="0"/>
              </a:spcBef>
              <a:buClrTx/>
              <a:buSzTx/>
              <a:buFontTx/>
              <a:buNone/>
            </a:pPr>
            <a:r>
              <a:rPr lang="en-US" altLang="en-US" sz="2800" dirty="0">
                <a:solidFill>
                  <a:srgbClr val="000000"/>
                </a:solidFill>
              </a:rPr>
              <a:t>They lost water but not size/shape</a:t>
            </a:r>
          </a:p>
        </p:txBody>
      </p:sp>
      <p:pic>
        <p:nvPicPr>
          <p:cNvPr id="47111" name="Picture 8" descr="Dried_apricots : Dried fruits isolated on white">
            <a:extLst>
              <a:ext uri="{FF2B5EF4-FFF2-40B4-BE49-F238E27FC236}">
                <a16:creationId xmlns:a16="http://schemas.microsoft.com/office/drawing/2014/main" id="{AE894C6B-4A6C-4AF0-9BC9-A33DCCAF1B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3996" y="6106417"/>
            <a:ext cx="4020027" cy="270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TextBox 9">
            <a:extLst>
              <a:ext uri="{FF2B5EF4-FFF2-40B4-BE49-F238E27FC236}">
                <a16:creationId xmlns:a16="http://schemas.microsoft.com/office/drawing/2014/main" id="{AAC358A8-BEED-4A4F-B66B-0B1C6157BC91}"/>
              </a:ext>
            </a:extLst>
          </p:cNvPr>
          <p:cNvSpPr txBox="1">
            <a:spLocks noChangeArrowheads="1"/>
          </p:cNvSpPr>
          <p:nvPr/>
        </p:nvSpPr>
        <p:spPr bwMode="auto">
          <a:xfrm>
            <a:off x="261614" y="5539044"/>
            <a:ext cx="81612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800" dirty="0">
                <a:solidFill>
                  <a:srgbClr val="000000"/>
                </a:solidFill>
              </a:rPr>
              <a:t>Normal dried fruits, they lost water and size/shape</a:t>
            </a:r>
          </a:p>
        </p:txBody>
      </p:sp>
      <p:sp>
        <p:nvSpPr>
          <p:cNvPr id="47113" name="TextBox 10">
            <a:extLst>
              <a:ext uri="{FF2B5EF4-FFF2-40B4-BE49-F238E27FC236}">
                <a16:creationId xmlns:a16="http://schemas.microsoft.com/office/drawing/2014/main" id="{BEDF6334-0F4E-4E8E-BE2B-F8968C58C425}"/>
              </a:ext>
            </a:extLst>
          </p:cNvPr>
          <p:cNvSpPr txBox="1">
            <a:spLocks noChangeArrowheads="1"/>
          </p:cNvSpPr>
          <p:nvPr/>
        </p:nvSpPr>
        <p:spPr bwMode="auto">
          <a:xfrm>
            <a:off x="261614" y="1159560"/>
            <a:ext cx="5022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800" dirty="0">
                <a:solidFill>
                  <a:srgbClr val="000000"/>
                </a:solidFill>
              </a:rPr>
              <a:t>Freeze Drying = </a:t>
            </a:r>
            <a:r>
              <a:rPr lang="en-US" altLang="en-US" sz="2800" dirty="0" err="1">
                <a:solidFill>
                  <a:srgbClr val="000000"/>
                </a:solidFill>
              </a:rPr>
              <a:t>Lyophilization</a:t>
            </a:r>
            <a:endParaRPr lang="en-US" altLang="en-US" sz="2800" dirty="0">
              <a:solidFill>
                <a:srgbClr val="000000"/>
              </a:solidFill>
            </a:endParaRPr>
          </a:p>
        </p:txBody>
      </p:sp>
      <p:sp>
        <p:nvSpPr>
          <p:cNvPr id="2" name="Date Placeholder 1"/>
          <p:cNvSpPr>
            <a:spLocks noGrp="1"/>
          </p:cNvSpPr>
          <p:nvPr>
            <p:ph type="dt" sz="half" idx="10"/>
          </p:nvPr>
        </p:nvSpPr>
        <p:spPr/>
        <p:txBody>
          <a:bodyPr/>
          <a:lstStyle/>
          <a:p>
            <a:pPr>
              <a:defRPr/>
            </a:pPr>
            <a:r>
              <a:rPr lang="en-US"/>
              <a:t>ABE 303 </a:t>
            </a:r>
          </a:p>
        </p:txBody>
      </p:sp>
      <p:pic>
        <p:nvPicPr>
          <p:cNvPr id="62466" name="Picture 2" descr="Image resul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140" y="1826866"/>
            <a:ext cx="5125993" cy="37121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anim calcmode="lin" valueType="num">
                                      <p:cBhvr additive="base">
                                        <p:cTn id="7" dur="500" fill="hold"/>
                                        <p:tgtEl>
                                          <p:spTgt spid="62466"/>
                                        </p:tgtEl>
                                        <p:attrNameLst>
                                          <p:attrName>ppt_x</p:attrName>
                                        </p:attrNameLst>
                                      </p:cBhvr>
                                      <p:tavLst>
                                        <p:tav tm="0">
                                          <p:val>
                                            <p:strVal val="#ppt_x"/>
                                          </p:val>
                                        </p:tav>
                                        <p:tav tm="100000">
                                          <p:val>
                                            <p:strVal val="#ppt_x"/>
                                          </p:val>
                                        </p:tav>
                                      </p:tavLst>
                                    </p:anim>
                                    <p:anim calcmode="lin" valueType="num">
                                      <p:cBhvr additive="base">
                                        <p:cTn id="8" dur="500" fill="hold"/>
                                        <p:tgtEl>
                                          <p:spTgt spid="62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131" name="Footer Placeholder 2">
            <a:extLst>
              <a:ext uri="{FF2B5EF4-FFF2-40B4-BE49-F238E27FC236}">
                <a16:creationId xmlns:a16="http://schemas.microsoft.com/office/drawing/2014/main" id="{AC2B568D-46F9-42CE-8B49-0A17F733DB51}"/>
              </a:ext>
            </a:extLst>
          </p:cNvPr>
          <p:cNvSpPr>
            <a:spLocks noGrp="1"/>
          </p:cNvSpPr>
          <p:nvPr>
            <p:ph type="ftr" sz="quarter" idx="11"/>
          </p:nvPr>
        </p:nvSpPr>
        <p:spPr>
          <a:xfrm>
            <a:off x="4132718" y="8207375"/>
            <a:ext cx="3860800"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000000"/>
                </a:solidFill>
              </a:rPr>
              <a:t>Introduction</a:t>
            </a:r>
          </a:p>
        </p:txBody>
      </p:sp>
      <p:sp>
        <p:nvSpPr>
          <p:cNvPr id="48132" name="Slide Number Placeholder 3">
            <a:extLst>
              <a:ext uri="{FF2B5EF4-FFF2-40B4-BE49-F238E27FC236}">
                <a16:creationId xmlns:a16="http://schemas.microsoft.com/office/drawing/2014/main" id="{56797E79-D12E-4CA4-ACBE-3D5D3169A8F8}"/>
              </a:ext>
            </a:extLst>
          </p:cNvPr>
          <p:cNvSpPr>
            <a:spLocks noGrp="1"/>
          </p:cNvSpPr>
          <p:nvPr>
            <p:ph type="sldNum" sz="quarter" idx="12"/>
          </p:nvPr>
        </p:nvSpPr>
        <p:spPr>
          <a:xfrm>
            <a:off x="10160001" y="8347869"/>
            <a:ext cx="740228" cy="328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DEEFF04B-89BC-4B42-86A0-5DB08803624A}" type="slidenum">
              <a:rPr lang="en-US" altLang="en-US" sz="1600">
                <a:solidFill>
                  <a:srgbClr val="00004D"/>
                </a:solidFill>
              </a:rPr>
              <a:pPr>
                <a:spcBef>
                  <a:spcPct val="0"/>
                </a:spcBef>
                <a:buClrTx/>
                <a:buSzTx/>
                <a:buFontTx/>
                <a:buNone/>
              </a:pPr>
              <a:t>32</a:t>
            </a:fld>
            <a:endParaRPr lang="en-US" altLang="en-US" sz="1600" dirty="0">
              <a:solidFill>
                <a:srgbClr val="00004D"/>
              </a:solidFill>
            </a:endParaRPr>
          </a:p>
        </p:txBody>
      </p:sp>
      <p:sp>
        <p:nvSpPr>
          <p:cNvPr id="5" name="TextBox 4">
            <a:extLst>
              <a:ext uri="{FF2B5EF4-FFF2-40B4-BE49-F238E27FC236}">
                <a16:creationId xmlns:a16="http://schemas.microsoft.com/office/drawing/2014/main" id="{33F903C0-A8FA-4932-A1A2-70C4F0277656}"/>
              </a:ext>
            </a:extLst>
          </p:cNvPr>
          <p:cNvSpPr txBox="1"/>
          <p:nvPr/>
        </p:nvSpPr>
        <p:spPr>
          <a:xfrm>
            <a:off x="3195639" y="133350"/>
            <a:ext cx="5800725" cy="647700"/>
          </a:xfrm>
          <a:prstGeom prst="rect">
            <a:avLst/>
          </a:prstGeom>
          <a:noFill/>
        </p:spPr>
        <p:txBody>
          <a:bodyPr wrap="none">
            <a:spAutoFit/>
          </a:bodyPr>
          <a:lstStyle/>
          <a:p>
            <a:pPr>
              <a:defRPr/>
            </a:pPr>
            <a:r>
              <a:rPr lang="en-US" sz="3600" b="1" dirty="0">
                <a:solidFill>
                  <a:schemeClr val="bg2">
                    <a:lumMod val="75000"/>
                  </a:schemeClr>
                </a:solidFill>
                <a:latin typeface="Arial" charset="0"/>
              </a:rPr>
              <a:t>POROSITY AND DENSITY</a:t>
            </a:r>
          </a:p>
        </p:txBody>
      </p:sp>
      <p:pic>
        <p:nvPicPr>
          <p:cNvPr id="48134" name="Picture 8" descr="Large confetti">
            <a:extLst>
              <a:ext uri="{FF2B5EF4-FFF2-40B4-BE49-F238E27FC236}">
                <a16:creationId xmlns:a16="http://schemas.microsoft.com/office/drawing/2014/main" id="{D97568FD-D0AE-4285-9998-3C782E397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247" t="14706" r="52745"/>
          <a:stretch>
            <a:fillRect/>
          </a:stretch>
        </p:blipFill>
        <p:spPr bwMode="auto">
          <a:xfrm>
            <a:off x="1001714" y="1196975"/>
            <a:ext cx="2917825"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5" name="Picture 9" descr="Large confetti">
            <a:extLst>
              <a:ext uri="{FF2B5EF4-FFF2-40B4-BE49-F238E27FC236}">
                <a16:creationId xmlns:a16="http://schemas.microsoft.com/office/drawing/2014/main" id="{25E6C851-051A-4720-B09D-86CEC775A0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9264" y="1281112"/>
            <a:ext cx="2368550" cy="219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6" name="Picture 10" descr="Large confetti">
            <a:extLst>
              <a:ext uri="{FF2B5EF4-FFF2-40B4-BE49-F238E27FC236}">
                <a16:creationId xmlns:a16="http://schemas.microsoft.com/office/drawing/2014/main" id="{BE6FA8E5-A279-4489-B8DA-325A15A19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600" y="4020683"/>
            <a:ext cx="2590800" cy="263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7" name="Picture 11" descr="Large confetti">
            <a:extLst>
              <a:ext uri="{FF2B5EF4-FFF2-40B4-BE49-F238E27FC236}">
                <a16:creationId xmlns:a16="http://schemas.microsoft.com/office/drawing/2014/main" id="{CB3C7B1E-ACCE-4866-BF0D-6029DB60EC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2718" y="4020683"/>
            <a:ext cx="2862263" cy="272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8" name="Picture 12" descr="Large confetti">
            <a:extLst>
              <a:ext uri="{FF2B5EF4-FFF2-40B4-BE49-F238E27FC236}">
                <a16:creationId xmlns:a16="http://schemas.microsoft.com/office/drawing/2014/main" id="{B0A34E4D-58D5-4893-8857-6C695AF9BA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2879" y="1281112"/>
            <a:ext cx="4310745" cy="2739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EE351330-3B1F-43B3-9B32-CA3849F46C31}"/>
              </a:ext>
            </a:extLst>
          </p:cNvPr>
          <p:cNvSpPr txBox="1"/>
          <p:nvPr/>
        </p:nvSpPr>
        <p:spPr>
          <a:xfrm>
            <a:off x="693737" y="763586"/>
            <a:ext cx="1338263" cy="400050"/>
          </a:xfrm>
          <a:prstGeom prst="rect">
            <a:avLst/>
          </a:prstGeom>
          <a:noFill/>
        </p:spPr>
        <p:txBody>
          <a:bodyPr wrap="none">
            <a:spAutoFit/>
          </a:bodyPr>
          <a:lstStyle/>
          <a:p>
            <a:pPr>
              <a:defRPr/>
            </a:pPr>
            <a:r>
              <a:rPr lang="en-US" sz="2000" b="1" dirty="0">
                <a:solidFill>
                  <a:schemeClr val="bg1">
                    <a:lumMod val="50000"/>
                  </a:schemeClr>
                </a:solidFill>
                <a:latin typeface="Arial" charset="0"/>
              </a:rPr>
              <a:t>Scaffolds</a:t>
            </a:r>
          </a:p>
        </p:txBody>
      </p:sp>
      <p:sp>
        <p:nvSpPr>
          <p:cNvPr id="3" name="Date Placeholder 2"/>
          <p:cNvSpPr>
            <a:spLocks noGrp="1"/>
          </p:cNvSpPr>
          <p:nvPr>
            <p:ph type="dt" sz="half" idx="10"/>
          </p:nvPr>
        </p:nvSpPr>
        <p:spPr/>
        <p:txBody>
          <a:bodyPr/>
          <a:lstStyle/>
          <a:p>
            <a:pPr>
              <a:defRPr/>
            </a:pPr>
            <a:r>
              <a:rPr lang="en-US" sz="1600" dirty="0">
                <a:solidFill>
                  <a:srgbClr val="000000"/>
                </a:solidFill>
              </a:rPr>
              <a:t>ABE 303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7E5A96-1F57-45C9-A8DD-FA0209C55032}"/>
              </a:ext>
            </a:extLst>
          </p:cNvPr>
          <p:cNvSpPr>
            <a:spLocks noGrp="1"/>
          </p:cNvSpPr>
          <p:nvPr>
            <p:ph type="ftr" sz="quarter" idx="11"/>
          </p:nvPr>
        </p:nvSpPr>
        <p:spPr/>
        <p:txBody>
          <a:bodyPr/>
          <a:lstStyle/>
          <a:p>
            <a:pPr>
              <a:defRPr/>
            </a:pPr>
            <a:r>
              <a:rPr lang="en-US" dirty="0">
                <a:solidFill>
                  <a:schemeClr val="bg1">
                    <a:lumMod val="50000"/>
                  </a:schemeClr>
                </a:solidFill>
              </a:rPr>
              <a:t>Introduction</a:t>
            </a:r>
          </a:p>
        </p:txBody>
      </p:sp>
      <p:sp>
        <p:nvSpPr>
          <p:cNvPr id="49156" name="Slide Number Placeholder 3">
            <a:extLst>
              <a:ext uri="{FF2B5EF4-FFF2-40B4-BE49-F238E27FC236}">
                <a16:creationId xmlns:a16="http://schemas.microsoft.com/office/drawing/2014/main" id="{82D5CCEE-1FA9-4241-BF56-32FAAFF543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158E67BE-369F-4D74-920B-5DCB74E25243}" type="slidenum">
              <a:rPr lang="en-US" altLang="en-US" sz="1200">
                <a:solidFill>
                  <a:srgbClr val="00004D"/>
                </a:solidFill>
              </a:rPr>
              <a:pPr>
                <a:spcBef>
                  <a:spcPct val="0"/>
                </a:spcBef>
                <a:buClrTx/>
                <a:buSzTx/>
                <a:buFontTx/>
                <a:buNone/>
              </a:pPr>
              <a:t>33</a:t>
            </a:fld>
            <a:endParaRPr lang="en-US" altLang="en-US" sz="1200">
              <a:solidFill>
                <a:srgbClr val="00004D"/>
              </a:solidFill>
            </a:endParaRPr>
          </a:p>
        </p:txBody>
      </p:sp>
      <p:sp>
        <p:nvSpPr>
          <p:cNvPr id="8" name="TextBox 7">
            <a:extLst>
              <a:ext uri="{FF2B5EF4-FFF2-40B4-BE49-F238E27FC236}">
                <a16:creationId xmlns:a16="http://schemas.microsoft.com/office/drawing/2014/main" id="{8267C342-009E-4B2B-8966-D5DFF4734431}"/>
              </a:ext>
            </a:extLst>
          </p:cNvPr>
          <p:cNvSpPr txBox="1"/>
          <p:nvPr/>
        </p:nvSpPr>
        <p:spPr>
          <a:xfrm>
            <a:off x="3195639" y="133350"/>
            <a:ext cx="5800725" cy="647700"/>
          </a:xfrm>
          <a:prstGeom prst="rect">
            <a:avLst/>
          </a:prstGeom>
          <a:noFill/>
        </p:spPr>
        <p:txBody>
          <a:bodyPr wrap="none">
            <a:spAutoFit/>
          </a:bodyPr>
          <a:lstStyle/>
          <a:p>
            <a:pPr>
              <a:defRPr/>
            </a:pPr>
            <a:r>
              <a:rPr lang="en-US" sz="3600" b="1" dirty="0">
                <a:solidFill>
                  <a:schemeClr val="bg2">
                    <a:lumMod val="75000"/>
                  </a:schemeClr>
                </a:solidFill>
                <a:latin typeface="Arial" charset="0"/>
              </a:rPr>
              <a:t>POROSITY AND DENSITY</a:t>
            </a:r>
          </a:p>
        </p:txBody>
      </p:sp>
      <p:pic>
        <p:nvPicPr>
          <p:cNvPr id="49158" name="Picture 6" descr="Large confetti">
            <a:extLst>
              <a:ext uri="{FF2B5EF4-FFF2-40B4-BE49-F238E27FC236}">
                <a16:creationId xmlns:a16="http://schemas.microsoft.com/office/drawing/2014/main" id="{483056B1-DE68-4E45-B253-916A5D2363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100" y="1217613"/>
            <a:ext cx="2947988"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9" name="Picture 7" descr="Large confetti">
            <a:extLst>
              <a:ext uri="{FF2B5EF4-FFF2-40B4-BE49-F238E27FC236}">
                <a16:creationId xmlns:a16="http://schemas.microsoft.com/office/drawing/2014/main" id="{2FE78069-942A-4E5B-BBBE-195A848C5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1250" y="1270001"/>
            <a:ext cx="3333750"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60" name="Picture 8" descr="Large confetti">
            <a:extLst>
              <a:ext uri="{FF2B5EF4-FFF2-40B4-BE49-F238E27FC236}">
                <a16:creationId xmlns:a16="http://schemas.microsoft.com/office/drawing/2014/main" id="{669558B8-780F-4B76-B914-C888FB80C5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6839" y="4037807"/>
            <a:ext cx="2559050" cy="225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61" name="Picture 9" descr="Large confetti">
            <a:extLst>
              <a:ext uri="{FF2B5EF4-FFF2-40B4-BE49-F238E27FC236}">
                <a16:creationId xmlns:a16="http://schemas.microsoft.com/office/drawing/2014/main" id="{86879DBD-0C3B-494C-9008-90E93474CF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0913" y="5578022"/>
            <a:ext cx="3417887"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8149B458-5778-4382-B4E7-5D242FDFDE50}"/>
              </a:ext>
            </a:extLst>
          </p:cNvPr>
          <p:cNvSpPr txBox="1"/>
          <p:nvPr/>
        </p:nvSpPr>
        <p:spPr>
          <a:xfrm>
            <a:off x="1352551" y="4635274"/>
            <a:ext cx="1736725" cy="646112"/>
          </a:xfrm>
          <a:prstGeom prst="rect">
            <a:avLst/>
          </a:prstGeom>
          <a:noFill/>
        </p:spPr>
        <p:txBody>
          <a:bodyPr wrap="none">
            <a:spAutoFit/>
          </a:bodyPr>
          <a:lstStyle/>
          <a:p>
            <a:pPr>
              <a:defRPr/>
            </a:pPr>
            <a:r>
              <a:rPr lang="en-US" b="1" dirty="0">
                <a:solidFill>
                  <a:schemeClr val="bg1">
                    <a:lumMod val="50000"/>
                  </a:schemeClr>
                </a:solidFill>
                <a:latin typeface="Arial" charset="0"/>
              </a:rPr>
              <a:t>Mass Transfer</a:t>
            </a:r>
          </a:p>
          <a:p>
            <a:pPr>
              <a:defRPr/>
            </a:pPr>
            <a:r>
              <a:rPr lang="en-US" b="1" dirty="0">
                <a:solidFill>
                  <a:schemeClr val="bg1">
                    <a:lumMod val="50000"/>
                  </a:schemeClr>
                </a:solidFill>
                <a:latin typeface="Arial" charset="0"/>
              </a:rPr>
              <a:t>properties</a:t>
            </a:r>
          </a:p>
        </p:txBody>
      </p:sp>
      <p:sp>
        <p:nvSpPr>
          <p:cNvPr id="4" name="Date Placeholder 3"/>
          <p:cNvSpPr>
            <a:spLocks noGrp="1"/>
          </p:cNvSpPr>
          <p:nvPr>
            <p:ph type="dt" sz="half" idx="10"/>
          </p:nvPr>
        </p:nvSpPr>
        <p:spPr/>
        <p:txBody>
          <a:bodyPr/>
          <a:lstStyle/>
          <a:p>
            <a:pPr>
              <a:defRPr/>
            </a:pPr>
            <a:r>
              <a:rPr lang="en-US"/>
              <a:t>ABE 303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122A17D-A660-4238-A3C6-D93038C5AB33}"/>
              </a:ext>
            </a:extLst>
          </p:cNvPr>
          <p:cNvSpPr>
            <a:spLocks noGrp="1"/>
          </p:cNvSpPr>
          <p:nvPr>
            <p:ph type="ftr" sz="quarter" idx="11"/>
          </p:nvPr>
        </p:nvSpPr>
        <p:spPr/>
        <p:txBody>
          <a:bodyPr/>
          <a:lstStyle/>
          <a:p>
            <a:pPr>
              <a:defRPr/>
            </a:pPr>
            <a:r>
              <a:rPr lang="en-US" sz="1600" dirty="0">
                <a:solidFill>
                  <a:schemeClr val="bg1">
                    <a:lumMod val="50000"/>
                  </a:schemeClr>
                </a:solidFill>
              </a:rPr>
              <a:t>Introduction</a:t>
            </a:r>
          </a:p>
        </p:txBody>
      </p:sp>
      <p:sp>
        <p:nvSpPr>
          <p:cNvPr id="50180" name="Slide Number Placeholder 3">
            <a:extLst>
              <a:ext uri="{FF2B5EF4-FFF2-40B4-BE49-F238E27FC236}">
                <a16:creationId xmlns:a16="http://schemas.microsoft.com/office/drawing/2014/main" id="{6B868929-E112-4F39-B128-1F959C1C7D2B}"/>
              </a:ext>
            </a:extLst>
          </p:cNvPr>
          <p:cNvSpPr>
            <a:spLocks noGrp="1"/>
          </p:cNvSpPr>
          <p:nvPr>
            <p:ph type="sldNum" sz="quarter" idx="12"/>
          </p:nvPr>
        </p:nvSpPr>
        <p:spPr>
          <a:xfrm>
            <a:off x="9924389" y="8324850"/>
            <a:ext cx="1600200"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3F5DEC05-F626-4D9B-A792-66D946686283}" type="slidenum">
              <a:rPr lang="en-US" altLang="en-US" sz="1600">
                <a:solidFill>
                  <a:srgbClr val="00004D"/>
                </a:solidFill>
              </a:rPr>
              <a:pPr>
                <a:spcBef>
                  <a:spcPct val="0"/>
                </a:spcBef>
                <a:buClrTx/>
                <a:buSzTx/>
                <a:buFontTx/>
                <a:buNone/>
              </a:pPr>
              <a:t>34</a:t>
            </a:fld>
            <a:endParaRPr lang="en-US" altLang="en-US" sz="1600" dirty="0">
              <a:solidFill>
                <a:srgbClr val="00004D"/>
              </a:solidFill>
            </a:endParaRPr>
          </a:p>
        </p:txBody>
      </p:sp>
      <p:pic>
        <p:nvPicPr>
          <p:cNvPr id="50181" name="Picture 2" descr="Large confetti">
            <a:extLst>
              <a:ext uri="{FF2B5EF4-FFF2-40B4-BE49-F238E27FC236}">
                <a16:creationId xmlns:a16="http://schemas.microsoft.com/office/drawing/2014/main" id="{58A790AF-84F8-4B8F-89FE-A0425214EC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722" t="1984" r="6973" b="8432"/>
          <a:stretch>
            <a:fillRect/>
          </a:stretch>
        </p:blipFill>
        <p:spPr bwMode="auto">
          <a:xfrm>
            <a:off x="120423" y="1202984"/>
            <a:ext cx="5844947" cy="4471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2" name="Picture 3" descr="Large confetti">
            <a:extLst>
              <a:ext uri="{FF2B5EF4-FFF2-40B4-BE49-F238E27FC236}">
                <a16:creationId xmlns:a16="http://schemas.microsoft.com/office/drawing/2014/main" id="{7B42784A-0D18-4511-88FB-FAA5745E67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510" t="2608" r="2374"/>
          <a:stretch>
            <a:fillRect/>
          </a:stretch>
        </p:blipFill>
        <p:spPr bwMode="auto">
          <a:xfrm>
            <a:off x="6096000" y="1292135"/>
            <a:ext cx="5472132" cy="429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27AF0173-CA44-421A-BA10-E256E8D25D26}"/>
              </a:ext>
            </a:extLst>
          </p:cNvPr>
          <p:cNvSpPr txBox="1"/>
          <p:nvPr/>
        </p:nvSpPr>
        <p:spPr>
          <a:xfrm>
            <a:off x="3195639" y="133350"/>
            <a:ext cx="5800725" cy="647700"/>
          </a:xfrm>
          <a:prstGeom prst="rect">
            <a:avLst/>
          </a:prstGeom>
          <a:noFill/>
        </p:spPr>
        <p:txBody>
          <a:bodyPr wrap="none">
            <a:spAutoFit/>
          </a:bodyPr>
          <a:lstStyle/>
          <a:p>
            <a:pPr>
              <a:defRPr/>
            </a:pPr>
            <a:r>
              <a:rPr lang="en-US" sz="3600" b="1" dirty="0">
                <a:solidFill>
                  <a:schemeClr val="bg2">
                    <a:lumMod val="75000"/>
                  </a:schemeClr>
                </a:solidFill>
                <a:latin typeface="Arial" charset="0"/>
              </a:rPr>
              <a:t>POROSITY AND DENSITY</a:t>
            </a:r>
          </a:p>
        </p:txBody>
      </p:sp>
      <p:sp>
        <p:nvSpPr>
          <p:cNvPr id="4" name="Date Placeholder 3"/>
          <p:cNvSpPr>
            <a:spLocks noGrp="1"/>
          </p:cNvSpPr>
          <p:nvPr>
            <p:ph type="dt" sz="half" idx="10"/>
          </p:nvPr>
        </p:nvSpPr>
        <p:spPr>
          <a:xfrm>
            <a:off x="642011" y="8324850"/>
            <a:ext cx="1201303" cy="609600"/>
          </a:xfrm>
        </p:spPr>
        <p:txBody>
          <a:bodyPr/>
          <a:lstStyle/>
          <a:p>
            <a:pPr>
              <a:defRPr/>
            </a:pPr>
            <a:r>
              <a:rPr lang="en-US" sz="1600" dirty="0">
                <a:solidFill>
                  <a:srgbClr val="000000"/>
                </a:solidFill>
              </a:rPr>
              <a:t>ABE</a:t>
            </a:r>
            <a:r>
              <a:rPr lang="en-US" dirty="0"/>
              <a:t> </a:t>
            </a:r>
            <a:r>
              <a:rPr lang="en-US" sz="1600" dirty="0">
                <a:solidFill>
                  <a:srgbClr val="000000"/>
                </a:solidFill>
              </a:rPr>
              <a:t>303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A92AA1-DED4-4032-BD6F-21E4FB5C7B14}"/>
              </a:ext>
            </a:extLst>
          </p:cNvPr>
          <p:cNvSpPr>
            <a:spLocks noGrp="1"/>
          </p:cNvSpPr>
          <p:nvPr>
            <p:ph type="ftr" sz="quarter" idx="11"/>
          </p:nvPr>
        </p:nvSpPr>
        <p:spPr>
          <a:xfrm>
            <a:off x="5165141" y="8620125"/>
            <a:ext cx="1543050" cy="334962"/>
          </a:xfrm>
        </p:spPr>
        <p:txBody>
          <a:bodyPr/>
          <a:lstStyle/>
          <a:p>
            <a:pPr>
              <a:defRPr/>
            </a:pPr>
            <a:r>
              <a:rPr lang="en-US" sz="1600" dirty="0">
                <a:solidFill>
                  <a:srgbClr val="000000"/>
                </a:solidFill>
              </a:rPr>
              <a:t>Introduction</a:t>
            </a:r>
          </a:p>
        </p:txBody>
      </p:sp>
      <p:sp>
        <p:nvSpPr>
          <p:cNvPr id="51204" name="Slide Number Placeholder 3">
            <a:extLst>
              <a:ext uri="{FF2B5EF4-FFF2-40B4-BE49-F238E27FC236}">
                <a16:creationId xmlns:a16="http://schemas.microsoft.com/office/drawing/2014/main" id="{33BA998E-AD04-4FFA-B4B7-8796CD532A36}"/>
              </a:ext>
            </a:extLst>
          </p:cNvPr>
          <p:cNvSpPr>
            <a:spLocks noGrp="1"/>
          </p:cNvSpPr>
          <p:nvPr>
            <p:ph type="sldNum" sz="quarter" idx="12"/>
          </p:nvPr>
        </p:nvSpPr>
        <p:spPr>
          <a:xfrm>
            <a:off x="11137800" y="8566150"/>
            <a:ext cx="436563" cy="36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50DF448A-98D1-44CF-AE69-6BAC8B6452B4}" type="slidenum">
              <a:rPr lang="en-US" altLang="en-US" sz="1600">
                <a:solidFill>
                  <a:srgbClr val="000060"/>
                </a:solidFill>
              </a:rPr>
              <a:pPr>
                <a:spcBef>
                  <a:spcPct val="0"/>
                </a:spcBef>
                <a:buClrTx/>
                <a:buSzTx/>
                <a:buFontTx/>
                <a:buNone/>
              </a:pPr>
              <a:t>35</a:t>
            </a:fld>
            <a:endParaRPr lang="en-US" altLang="en-US" sz="1600" dirty="0">
              <a:solidFill>
                <a:srgbClr val="000060"/>
              </a:solidFill>
            </a:endParaRPr>
          </a:p>
        </p:txBody>
      </p:sp>
      <p:sp>
        <p:nvSpPr>
          <p:cNvPr id="5" name="TextBox 4">
            <a:extLst>
              <a:ext uri="{FF2B5EF4-FFF2-40B4-BE49-F238E27FC236}">
                <a16:creationId xmlns:a16="http://schemas.microsoft.com/office/drawing/2014/main" id="{2AAFAFB0-045D-4E34-8394-791511A7B64B}"/>
              </a:ext>
            </a:extLst>
          </p:cNvPr>
          <p:cNvSpPr txBox="1"/>
          <p:nvPr/>
        </p:nvSpPr>
        <p:spPr>
          <a:xfrm>
            <a:off x="3521205" y="206088"/>
            <a:ext cx="5475159" cy="584775"/>
          </a:xfrm>
          <a:prstGeom prst="rect">
            <a:avLst/>
          </a:prstGeom>
          <a:noFill/>
        </p:spPr>
        <p:txBody>
          <a:bodyPr wrap="square">
            <a:spAutoFit/>
          </a:bodyPr>
          <a:lstStyle/>
          <a:p>
            <a:pPr>
              <a:defRPr/>
            </a:pPr>
            <a:r>
              <a:rPr lang="en-US" sz="3200" b="1" dirty="0">
                <a:solidFill>
                  <a:schemeClr val="bg2">
                    <a:lumMod val="75000"/>
                  </a:schemeClr>
                </a:solidFill>
                <a:latin typeface="Arial" charset="0"/>
              </a:rPr>
              <a:t>DENSITY AND POROSITY</a:t>
            </a:r>
          </a:p>
        </p:txBody>
      </p:sp>
      <p:graphicFrame>
        <p:nvGraphicFramePr>
          <p:cNvPr id="51206" name="Object 6">
            <a:extLst>
              <a:ext uri="{FF2B5EF4-FFF2-40B4-BE49-F238E27FC236}">
                <a16:creationId xmlns:a16="http://schemas.microsoft.com/office/drawing/2014/main" id="{8C037380-8BFD-4F15-9085-EF603E0771BC}"/>
              </a:ext>
            </a:extLst>
          </p:cNvPr>
          <p:cNvGraphicFramePr>
            <a:graphicFrameLocks noChangeAspect="1"/>
          </p:cNvGraphicFramePr>
          <p:nvPr>
            <p:extLst>
              <p:ext uri="{D42A27DB-BD31-4B8C-83A1-F6EECF244321}">
                <p14:modId xmlns:p14="http://schemas.microsoft.com/office/powerpoint/2010/main" val="458411451"/>
              </p:ext>
            </p:extLst>
          </p:nvPr>
        </p:nvGraphicFramePr>
        <p:xfrm>
          <a:off x="1620921" y="845783"/>
          <a:ext cx="2727642" cy="897186"/>
        </p:xfrm>
        <a:graphic>
          <a:graphicData uri="http://schemas.openxmlformats.org/presentationml/2006/ole">
            <mc:AlternateContent xmlns:mc="http://schemas.openxmlformats.org/markup-compatibility/2006">
              <mc:Choice xmlns:v="urn:schemas-microsoft-com:vml" Requires="v">
                <p:oleObj spid="_x0000_s51509" name="Equation" r:id="rId6" imgW="1244060" imgH="406224" progId="Equation.DSMT4">
                  <p:embed/>
                </p:oleObj>
              </mc:Choice>
              <mc:Fallback>
                <p:oleObj name="Equation" r:id="rId6" imgW="1244060" imgH="406224"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0921" y="845783"/>
                        <a:ext cx="2727642" cy="897186"/>
                      </a:xfrm>
                      <a:prstGeom prst="rect">
                        <a:avLst/>
                      </a:prstGeom>
                      <a:noFill/>
                      <a:ln>
                        <a:solidFill>
                          <a:schemeClr val="bg1"/>
                        </a:solidFill>
                      </a:ln>
                      <a:extLst/>
                    </p:spPr>
                  </p:pic>
                </p:oleObj>
              </mc:Fallback>
            </mc:AlternateContent>
          </a:graphicData>
        </a:graphic>
      </p:graphicFrame>
      <p:graphicFrame>
        <p:nvGraphicFramePr>
          <p:cNvPr id="51207" name="Object 7">
            <a:extLst>
              <a:ext uri="{FF2B5EF4-FFF2-40B4-BE49-F238E27FC236}">
                <a16:creationId xmlns:a16="http://schemas.microsoft.com/office/drawing/2014/main" id="{C158E9D2-F3BB-473F-846F-D394DF5A5E75}"/>
              </a:ext>
            </a:extLst>
          </p:cNvPr>
          <p:cNvGraphicFramePr>
            <a:graphicFrameLocks noChangeAspect="1"/>
          </p:cNvGraphicFramePr>
          <p:nvPr>
            <p:extLst>
              <p:ext uri="{D42A27DB-BD31-4B8C-83A1-F6EECF244321}">
                <p14:modId xmlns:p14="http://schemas.microsoft.com/office/powerpoint/2010/main" val="2345217413"/>
              </p:ext>
            </p:extLst>
          </p:nvPr>
        </p:nvGraphicFramePr>
        <p:xfrm>
          <a:off x="6258784" y="885534"/>
          <a:ext cx="5322189" cy="870295"/>
        </p:xfrm>
        <a:graphic>
          <a:graphicData uri="http://schemas.openxmlformats.org/presentationml/2006/ole">
            <mc:AlternateContent xmlns:mc="http://schemas.openxmlformats.org/markup-compatibility/2006">
              <mc:Choice xmlns:v="urn:schemas-microsoft-com:vml" Requires="v">
                <p:oleObj spid="_x0000_s51510" name="Equation" r:id="rId8" imgW="2743200" imgH="444500" progId="Equation.DSMT4">
                  <p:embed/>
                </p:oleObj>
              </mc:Choice>
              <mc:Fallback>
                <p:oleObj name="Equation" r:id="rId8" imgW="2743200" imgH="4445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8784" y="885534"/>
                        <a:ext cx="5322189" cy="870295"/>
                      </a:xfrm>
                      <a:prstGeom prst="rect">
                        <a:avLst/>
                      </a:prstGeom>
                      <a:noFill/>
                      <a:ln>
                        <a:solidFill>
                          <a:schemeClr val="bg1"/>
                        </a:solidFill>
                      </a:ln>
                      <a:extLst/>
                    </p:spPr>
                  </p:pic>
                </p:oleObj>
              </mc:Fallback>
            </mc:AlternateContent>
          </a:graphicData>
        </a:graphic>
      </p:graphicFrame>
      <p:graphicFrame>
        <p:nvGraphicFramePr>
          <p:cNvPr id="51208" name="Object 8">
            <a:extLst>
              <a:ext uri="{FF2B5EF4-FFF2-40B4-BE49-F238E27FC236}">
                <a16:creationId xmlns:a16="http://schemas.microsoft.com/office/drawing/2014/main" id="{F35BA704-C459-4AF6-9221-75BDC85F1AC2}"/>
              </a:ext>
            </a:extLst>
          </p:cNvPr>
          <p:cNvGraphicFramePr>
            <a:graphicFrameLocks noChangeAspect="1"/>
          </p:cNvGraphicFramePr>
          <p:nvPr>
            <p:extLst>
              <p:ext uri="{D42A27DB-BD31-4B8C-83A1-F6EECF244321}">
                <p14:modId xmlns:p14="http://schemas.microsoft.com/office/powerpoint/2010/main" val="3085454356"/>
              </p:ext>
            </p:extLst>
          </p:nvPr>
        </p:nvGraphicFramePr>
        <p:xfrm>
          <a:off x="576134" y="2857359"/>
          <a:ext cx="1459153" cy="1119006"/>
        </p:xfrm>
        <a:graphic>
          <a:graphicData uri="http://schemas.openxmlformats.org/presentationml/2006/ole">
            <mc:AlternateContent xmlns:mc="http://schemas.openxmlformats.org/markup-compatibility/2006">
              <mc:Choice xmlns:v="urn:schemas-microsoft-com:vml" Requires="v">
                <p:oleObj spid="_x0000_s51511" name="Equation" r:id="rId10" imgW="888614" imgH="672808" progId="Equation.DSMT4">
                  <p:embed/>
                </p:oleObj>
              </mc:Choice>
              <mc:Fallback>
                <p:oleObj name="Equation" r:id="rId10" imgW="888614" imgH="672808"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134" y="2857359"/>
                        <a:ext cx="1459153" cy="1119006"/>
                      </a:xfrm>
                      <a:prstGeom prst="rect">
                        <a:avLst/>
                      </a:prstGeom>
                      <a:noFill/>
                      <a:ln>
                        <a:noFill/>
                      </a:ln>
                      <a:extLst/>
                    </p:spPr>
                  </p:pic>
                </p:oleObj>
              </mc:Fallback>
            </mc:AlternateContent>
          </a:graphicData>
        </a:graphic>
      </p:graphicFrame>
      <p:graphicFrame>
        <p:nvGraphicFramePr>
          <p:cNvPr id="51209" name="Object 9">
            <a:extLst>
              <a:ext uri="{FF2B5EF4-FFF2-40B4-BE49-F238E27FC236}">
                <a16:creationId xmlns:a16="http://schemas.microsoft.com/office/drawing/2014/main" id="{CE2331EC-C81E-40FA-8595-E8FBBE8E4306}"/>
              </a:ext>
            </a:extLst>
          </p:cNvPr>
          <p:cNvGraphicFramePr>
            <a:graphicFrameLocks noChangeAspect="1"/>
          </p:cNvGraphicFramePr>
          <p:nvPr>
            <p:extLst>
              <p:ext uri="{D42A27DB-BD31-4B8C-83A1-F6EECF244321}">
                <p14:modId xmlns:p14="http://schemas.microsoft.com/office/powerpoint/2010/main" val="473980964"/>
              </p:ext>
            </p:extLst>
          </p:nvPr>
        </p:nvGraphicFramePr>
        <p:xfrm>
          <a:off x="4210657" y="2893458"/>
          <a:ext cx="2104418" cy="1133693"/>
        </p:xfrm>
        <a:graphic>
          <a:graphicData uri="http://schemas.openxmlformats.org/presentationml/2006/ole">
            <mc:AlternateContent xmlns:mc="http://schemas.openxmlformats.org/markup-compatibility/2006">
              <mc:Choice xmlns:v="urn:schemas-microsoft-com:vml" Requires="v">
                <p:oleObj spid="_x0000_s51512" name="Equation" r:id="rId12" imgW="1256755" imgH="672808" progId="Equation.DSMT4">
                  <p:embed/>
                </p:oleObj>
              </mc:Choice>
              <mc:Fallback>
                <p:oleObj name="Equation" r:id="rId12" imgW="1256755" imgH="672808"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10657" y="2893458"/>
                        <a:ext cx="2104418" cy="1133693"/>
                      </a:xfrm>
                      <a:prstGeom prst="rect">
                        <a:avLst/>
                      </a:prstGeom>
                      <a:noFill/>
                      <a:ln>
                        <a:noFill/>
                      </a:ln>
                      <a:extLst/>
                    </p:spPr>
                  </p:pic>
                </p:oleObj>
              </mc:Fallback>
            </mc:AlternateContent>
          </a:graphicData>
        </a:graphic>
      </p:graphicFrame>
      <p:graphicFrame>
        <p:nvGraphicFramePr>
          <p:cNvPr id="51210" name="Object 10">
            <a:extLst>
              <a:ext uri="{FF2B5EF4-FFF2-40B4-BE49-F238E27FC236}">
                <a16:creationId xmlns:a16="http://schemas.microsoft.com/office/drawing/2014/main" id="{5252DDC4-0868-4FDD-BD3B-C16694635F1E}"/>
              </a:ext>
            </a:extLst>
          </p:cNvPr>
          <p:cNvGraphicFramePr>
            <a:graphicFrameLocks noChangeAspect="1"/>
          </p:cNvGraphicFramePr>
          <p:nvPr>
            <p:extLst>
              <p:ext uri="{D42A27DB-BD31-4B8C-83A1-F6EECF244321}">
                <p14:modId xmlns:p14="http://schemas.microsoft.com/office/powerpoint/2010/main" val="3625264284"/>
              </p:ext>
            </p:extLst>
          </p:nvPr>
        </p:nvGraphicFramePr>
        <p:xfrm>
          <a:off x="7085468" y="2922515"/>
          <a:ext cx="4786617" cy="896410"/>
        </p:xfrm>
        <a:graphic>
          <a:graphicData uri="http://schemas.openxmlformats.org/presentationml/2006/ole">
            <mc:AlternateContent xmlns:mc="http://schemas.openxmlformats.org/markup-compatibility/2006">
              <mc:Choice xmlns:v="urn:schemas-microsoft-com:vml" Requires="v">
                <p:oleObj spid="_x0000_s51513" name="Equation" r:id="rId14" imgW="2400300" imgH="444500" progId="Equation.DSMT4">
                  <p:embed/>
                </p:oleObj>
              </mc:Choice>
              <mc:Fallback>
                <p:oleObj name="Equation" r:id="rId14" imgW="2400300" imgH="444500" progId="Equation.DSMT4">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85468" y="2922515"/>
                        <a:ext cx="4786617" cy="896410"/>
                      </a:xfrm>
                      <a:prstGeom prst="rect">
                        <a:avLst/>
                      </a:prstGeom>
                      <a:noFill/>
                      <a:ln>
                        <a:noFill/>
                      </a:ln>
                      <a:extLst/>
                    </p:spPr>
                  </p:pic>
                </p:oleObj>
              </mc:Fallback>
            </mc:AlternateContent>
          </a:graphicData>
        </a:graphic>
      </p:graphicFrame>
      <p:graphicFrame>
        <p:nvGraphicFramePr>
          <p:cNvPr id="51211" name="Object 11">
            <a:extLst>
              <a:ext uri="{FF2B5EF4-FFF2-40B4-BE49-F238E27FC236}">
                <a16:creationId xmlns:a16="http://schemas.microsoft.com/office/drawing/2014/main" id="{C4EC5AA4-5280-4A3E-BAE8-D16EDC2DBCD3}"/>
              </a:ext>
            </a:extLst>
          </p:cNvPr>
          <p:cNvGraphicFramePr>
            <a:graphicFrameLocks noChangeAspect="1"/>
          </p:cNvGraphicFramePr>
          <p:nvPr>
            <p:extLst>
              <p:ext uri="{D42A27DB-BD31-4B8C-83A1-F6EECF244321}">
                <p14:modId xmlns:p14="http://schemas.microsoft.com/office/powerpoint/2010/main" val="214502672"/>
              </p:ext>
            </p:extLst>
          </p:nvPr>
        </p:nvGraphicFramePr>
        <p:xfrm>
          <a:off x="804344" y="4701852"/>
          <a:ext cx="4360797" cy="817886"/>
        </p:xfrm>
        <a:graphic>
          <a:graphicData uri="http://schemas.openxmlformats.org/presentationml/2006/ole">
            <mc:AlternateContent xmlns:mc="http://schemas.openxmlformats.org/markup-compatibility/2006">
              <mc:Choice xmlns:v="urn:schemas-microsoft-com:vml" Requires="v">
                <p:oleObj spid="_x0000_s51514" name="Equation" r:id="rId16" imgW="2387600" imgH="444500" progId="Equation.DSMT4">
                  <p:embed/>
                </p:oleObj>
              </mc:Choice>
              <mc:Fallback>
                <p:oleObj name="Equation" r:id="rId16" imgW="2387600" imgH="444500" progId="Equation.DSMT4">
                  <p:embed/>
                  <p:pic>
                    <p:nvPicPr>
                      <p:cNvPr id="0"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4344" y="4701852"/>
                        <a:ext cx="4360797" cy="817886"/>
                      </a:xfrm>
                      <a:prstGeom prst="rect">
                        <a:avLst/>
                      </a:prstGeom>
                      <a:noFill/>
                      <a:ln>
                        <a:noFill/>
                      </a:ln>
                      <a:extLst/>
                    </p:spPr>
                  </p:pic>
                </p:oleObj>
              </mc:Fallback>
            </mc:AlternateContent>
          </a:graphicData>
        </a:graphic>
      </p:graphicFrame>
      <p:graphicFrame>
        <p:nvGraphicFramePr>
          <p:cNvPr id="51212" name="Object 12">
            <a:extLst>
              <a:ext uri="{FF2B5EF4-FFF2-40B4-BE49-F238E27FC236}">
                <a16:creationId xmlns:a16="http://schemas.microsoft.com/office/drawing/2014/main" id="{382C2B4A-8B82-4D76-8EAC-A75BFCC24A72}"/>
              </a:ext>
            </a:extLst>
          </p:cNvPr>
          <p:cNvGraphicFramePr>
            <a:graphicFrameLocks noChangeAspect="1"/>
          </p:cNvGraphicFramePr>
          <p:nvPr>
            <p:extLst>
              <p:ext uri="{D42A27DB-BD31-4B8C-83A1-F6EECF244321}">
                <p14:modId xmlns:p14="http://schemas.microsoft.com/office/powerpoint/2010/main" val="2516560334"/>
              </p:ext>
            </p:extLst>
          </p:nvPr>
        </p:nvGraphicFramePr>
        <p:xfrm>
          <a:off x="6297163" y="4608108"/>
          <a:ext cx="5081693" cy="810528"/>
        </p:xfrm>
        <a:graphic>
          <a:graphicData uri="http://schemas.openxmlformats.org/presentationml/2006/ole">
            <mc:AlternateContent xmlns:mc="http://schemas.openxmlformats.org/markup-compatibility/2006">
              <mc:Choice xmlns:v="urn:schemas-microsoft-com:vml" Requires="v">
                <p:oleObj spid="_x0000_s51515" name="Equation" r:id="rId18" imgW="2819400" imgH="444500" progId="Equation.DSMT4">
                  <p:embed/>
                </p:oleObj>
              </mc:Choice>
              <mc:Fallback>
                <p:oleObj name="Equation" r:id="rId18" imgW="2819400" imgH="444500" progId="Equation.DSMT4">
                  <p:embed/>
                  <p:pic>
                    <p:nvPicPr>
                      <p:cNvPr id="0" name="Object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97163" y="4608108"/>
                        <a:ext cx="5081693" cy="810528"/>
                      </a:xfrm>
                      <a:prstGeom prst="rect">
                        <a:avLst/>
                      </a:prstGeom>
                      <a:noFill/>
                      <a:ln>
                        <a:noFill/>
                      </a:ln>
                      <a:extLst/>
                    </p:spPr>
                  </p:pic>
                </p:oleObj>
              </mc:Fallback>
            </mc:AlternateContent>
          </a:graphicData>
        </a:graphic>
      </p:graphicFrame>
      <p:graphicFrame>
        <p:nvGraphicFramePr>
          <p:cNvPr id="51213" name="Object 13">
            <a:extLst>
              <a:ext uri="{FF2B5EF4-FFF2-40B4-BE49-F238E27FC236}">
                <a16:creationId xmlns:a16="http://schemas.microsoft.com/office/drawing/2014/main" id="{2C3FB298-5652-40B2-B72B-B704015E6D2B}"/>
              </a:ext>
            </a:extLst>
          </p:cNvPr>
          <p:cNvGraphicFramePr>
            <a:graphicFrameLocks noChangeAspect="1"/>
          </p:cNvGraphicFramePr>
          <p:nvPr>
            <p:extLst>
              <p:ext uri="{D42A27DB-BD31-4B8C-83A1-F6EECF244321}">
                <p14:modId xmlns:p14="http://schemas.microsoft.com/office/powerpoint/2010/main" val="2630042023"/>
              </p:ext>
            </p:extLst>
          </p:nvPr>
        </p:nvGraphicFramePr>
        <p:xfrm>
          <a:off x="927516" y="6361782"/>
          <a:ext cx="1838000" cy="863361"/>
        </p:xfrm>
        <a:graphic>
          <a:graphicData uri="http://schemas.openxmlformats.org/presentationml/2006/ole">
            <mc:AlternateContent xmlns:mc="http://schemas.openxmlformats.org/markup-compatibility/2006">
              <mc:Choice xmlns:v="urn:schemas-microsoft-com:vml" Requires="v">
                <p:oleObj spid="_x0000_s51516" name="Equation" r:id="rId20" imgW="1040948" imgH="482391" progId="Equation.DSMT4">
                  <p:embed/>
                </p:oleObj>
              </mc:Choice>
              <mc:Fallback>
                <p:oleObj name="Equation" r:id="rId20" imgW="1040948" imgH="482391" progId="Equation.DSMT4">
                  <p:embed/>
                  <p:pic>
                    <p:nvPicPr>
                      <p:cNvPr id="0" name="Object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27516" y="6361782"/>
                        <a:ext cx="1838000" cy="863361"/>
                      </a:xfrm>
                      <a:prstGeom prst="rect">
                        <a:avLst/>
                      </a:prstGeom>
                      <a:noFill/>
                      <a:ln>
                        <a:noFill/>
                      </a:ln>
                      <a:extLst/>
                    </p:spPr>
                  </p:pic>
                </p:oleObj>
              </mc:Fallback>
            </mc:AlternateContent>
          </a:graphicData>
        </a:graphic>
      </p:graphicFrame>
      <p:graphicFrame>
        <p:nvGraphicFramePr>
          <p:cNvPr id="51214" name="Object 14">
            <a:extLst>
              <a:ext uri="{FF2B5EF4-FFF2-40B4-BE49-F238E27FC236}">
                <a16:creationId xmlns:a16="http://schemas.microsoft.com/office/drawing/2014/main" id="{3A652F0E-F1DC-4AB2-9027-6B8DF225BD8B}"/>
              </a:ext>
            </a:extLst>
          </p:cNvPr>
          <p:cNvGraphicFramePr>
            <a:graphicFrameLocks noChangeAspect="1"/>
          </p:cNvGraphicFramePr>
          <p:nvPr>
            <p:extLst>
              <p:ext uri="{D42A27DB-BD31-4B8C-83A1-F6EECF244321}">
                <p14:modId xmlns:p14="http://schemas.microsoft.com/office/powerpoint/2010/main" val="3143590991"/>
              </p:ext>
            </p:extLst>
          </p:nvPr>
        </p:nvGraphicFramePr>
        <p:xfrm>
          <a:off x="4852332" y="6298141"/>
          <a:ext cx="2034759" cy="1010059"/>
        </p:xfrm>
        <a:graphic>
          <a:graphicData uri="http://schemas.openxmlformats.org/presentationml/2006/ole">
            <mc:AlternateContent xmlns:mc="http://schemas.openxmlformats.org/markup-compatibility/2006">
              <mc:Choice xmlns:v="urn:schemas-microsoft-com:vml" Requires="v">
                <p:oleObj spid="_x0000_s51517" name="Equation" r:id="rId22" imgW="1002865" imgH="495085" progId="Equation.DSMT4">
                  <p:embed/>
                </p:oleObj>
              </mc:Choice>
              <mc:Fallback>
                <p:oleObj name="Equation" r:id="rId22" imgW="1002865" imgH="495085" progId="Equation.DSMT4">
                  <p:embed/>
                  <p:pic>
                    <p:nvPicPr>
                      <p:cNvPr id="0" name="Object 1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852332" y="6298141"/>
                        <a:ext cx="2034759" cy="1010059"/>
                      </a:xfrm>
                      <a:prstGeom prst="rect">
                        <a:avLst/>
                      </a:prstGeom>
                      <a:noFill/>
                      <a:ln>
                        <a:noFill/>
                      </a:ln>
                      <a:extLst/>
                    </p:spPr>
                  </p:pic>
                </p:oleObj>
              </mc:Fallback>
            </mc:AlternateContent>
          </a:graphicData>
        </a:graphic>
      </p:graphicFrame>
      <p:graphicFrame>
        <p:nvGraphicFramePr>
          <p:cNvPr id="51215" name="Object 15">
            <a:extLst>
              <a:ext uri="{FF2B5EF4-FFF2-40B4-BE49-F238E27FC236}">
                <a16:creationId xmlns:a16="http://schemas.microsoft.com/office/drawing/2014/main" id="{04E047B1-F7D9-4B90-A50A-C8387662C64F}"/>
              </a:ext>
            </a:extLst>
          </p:cNvPr>
          <p:cNvGraphicFramePr>
            <a:graphicFrameLocks noChangeAspect="1"/>
          </p:cNvGraphicFramePr>
          <p:nvPr>
            <p:extLst>
              <p:ext uri="{D42A27DB-BD31-4B8C-83A1-F6EECF244321}">
                <p14:modId xmlns:p14="http://schemas.microsoft.com/office/powerpoint/2010/main" val="2651574007"/>
              </p:ext>
            </p:extLst>
          </p:nvPr>
        </p:nvGraphicFramePr>
        <p:xfrm>
          <a:off x="9267699" y="6170599"/>
          <a:ext cx="1900321" cy="926887"/>
        </p:xfrm>
        <a:graphic>
          <a:graphicData uri="http://schemas.openxmlformats.org/presentationml/2006/ole">
            <mc:AlternateContent xmlns:mc="http://schemas.openxmlformats.org/markup-compatibility/2006">
              <mc:Choice xmlns:v="urn:schemas-microsoft-com:vml" Requires="v">
                <p:oleObj spid="_x0000_s51518" name="Equation" r:id="rId24" imgW="1002865" imgH="482391" progId="Equation.DSMT4">
                  <p:embed/>
                </p:oleObj>
              </mc:Choice>
              <mc:Fallback>
                <p:oleObj name="Equation" r:id="rId24" imgW="1002865" imgH="482391" progId="Equation.DSMT4">
                  <p:embed/>
                  <p:pic>
                    <p:nvPicPr>
                      <p:cNvPr id="0" name="Object 1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267699" y="6170599"/>
                        <a:ext cx="1900321" cy="926887"/>
                      </a:xfrm>
                      <a:prstGeom prst="rect">
                        <a:avLst/>
                      </a:prstGeom>
                      <a:noFill/>
                      <a:ln>
                        <a:noFill/>
                      </a:ln>
                      <a:extLst/>
                    </p:spPr>
                  </p:pic>
                </p:oleObj>
              </mc:Fallback>
            </mc:AlternateContent>
          </a:graphicData>
        </a:graphic>
      </p:graphicFrame>
      <p:graphicFrame>
        <p:nvGraphicFramePr>
          <p:cNvPr id="51216" name="Object 16">
            <a:extLst>
              <a:ext uri="{FF2B5EF4-FFF2-40B4-BE49-F238E27FC236}">
                <a16:creationId xmlns:a16="http://schemas.microsoft.com/office/drawing/2014/main" id="{85CD54DA-5F58-451C-87E8-6D2A51F45EA2}"/>
              </a:ext>
            </a:extLst>
          </p:cNvPr>
          <p:cNvGraphicFramePr>
            <a:graphicFrameLocks noChangeAspect="1"/>
          </p:cNvGraphicFramePr>
          <p:nvPr>
            <p:extLst>
              <p:ext uri="{D42A27DB-BD31-4B8C-83A1-F6EECF244321}">
                <p14:modId xmlns:p14="http://schemas.microsoft.com/office/powerpoint/2010/main" val="3995917652"/>
              </p:ext>
            </p:extLst>
          </p:nvPr>
        </p:nvGraphicFramePr>
        <p:xfrm>
          <a:off x="1109341" y="7774264"/>
          <a:ext cx="1577131" cy="763982"/>
        </p:xfrm>
        <a:graphic>
          <a:graphicData uri="http://schemas.openxmlformats.org/presentationml/2006/ole">
            <mc:AlternateContent xmlns:mc="http://schemas.openxmlformats.org/markup-compatibility/2006">
              <mc:Choice xmlns:v="urn:schemas-microsoft-com:vml" Requires="v">
                <p:oleObj spid="_x0000_s51519" name="Equation" r:id="rId26" imgW="965200" imgH="469900" progId="Equation.DSMT4">
                  <p:embed/>
                </p:oleObj>
              </mc:Choice>
              <mc:Fallback>
                <p:oleObj name="Equation" r:id="rId26" imgW="965200" imgH="469900" progId="Equation.DSMT4">
                  <p:embed/>
                  <p:pic>
                    <p:nvPicPr>
                      <p:cNvPr id="0" name="Object 1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9341" y="7774264"/>
                        <a:ext cx="1577131" cy="763982"/>
                      </a:xfrm>
                      <a:prstGeom prst="rect">
                        <a:avLst/>
                      </a:prstGeom>
                      <a:noFill/>
                      <a:ln>
                        <a:noFill/>
                      </a:ln>
                      <a:extLst/>
                    </p:spPr>
                  </p:pic>
                </p:oleObj>
              </mc:Fallback>
            </mc:AlternateContent>
          </a:graphicData>
        </a:graphic>
      </p:graphicFrame>
      <p:sp>
        <p:nvSpPr>
          <p:cNvPr id="51217" name="Rectangle 13" descr="Large confetti">
            <a:extLst>
              <a:ext uri="{FF2B5EF4-FFF2-40B4-BE49-F238E27FC236}">
                <a16:creationId xmlns:a16="http://schemas.microsoft.com/office/drawing/2014/main" id="{E281D77A-8B89-4AE8-A8E0-27BF78AA3D17}"/>
              </a:ext>
            </a:extLst>
          </p:cNvPr>
          <p:cNvSpPr>
            <a:spLocks noChangeArrowheads="1"/>
          </p:cNvSpPr>
          <p:nvPr/>
        </p:nvSpPr>
        <p:spPr bwMode="auto">
          <a:xfrm>
            <a:off x="2667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1219" name="Rectangle 23" descr="Large confetti">
            <a:extLst>
              <a:ext uri="{FF2B5EF4-FFF2-40B4-BE49-F238E27FC236}">
                <a16:creationId xmlns:a16="http://schemas.microsoft.com/office/drawing/2014/main" id="{D5575506-FCDC-4DAD-A189-FAE363872558}"/>
              </a:ext>
            </a:extLst>
          </p:cNvPr>
          <p:cNvSpPr>
            <a:spLocks noChangeArrowheads="1"/>
          </p:cNvSpPr>
          <p:nvPr/>
        </p:nvSpPr>
        <p:spPr bwMode="auto">
          <a:xfrm>
            <a:off x="2667001" y="9238863"/>
            <a:ext cx="307007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90000"/>
              <a:buFont typeface="Wingdings" panose="05000000000000000000" pitchFamily="2" charset="2"/>
              <a:buBlip>
                <a:blip r:embed="rId3"/>
              </a:buBlip>
              <a:tabLst>
                <a:tab pos="2857500" algn="ctr"/>
              </a:tabLst>
              <a:defRPr sz="3200">
                <a:solidFill>
                  <a:schemeClr val="tx1"/>
                </a:solidFill>
                <a:latin typeface="Arial" panose="020B0604020202020204" pitchFamily="34" charset="0"/>
              </a:defRPr>
            </a:lvl1pPr>
            <a:lvl2pPr marL="742950" indent="-285750">
              <a:spcBef>
                <a:spcPct val="20000"/>
              </a:spcBef>
              <a:buChar char="–"/>
              <a:tabLst>
                <a:tab pos="2857500" algn="ctr"/>
              </a:tabLst>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tabLst>
                <a:tab pos="2857500" algn="ctr"/>
              </a:tabLst>
              <a:defRPr sz="2400">
                <a:solidFill>
                  <a:schemeClr val="tx1"/>
                </a:solidFill>
                <a:latin typeface="Arial" panose="020B0604020202020204" pitchFamily="34" charset="0"/>
              </a:defRPr>
            </a:lvl3pPr>
            <a:lvl4pPr marL="1600200" indent="-228600">
              <a:spcBef>
                <a:spcPct val="20000"/>
              </a:spcBef>
              <a:buChar char="–"/>
              <a:tabLst>
                <a:tab pos="2857500" algn="ctr"/>
              </a:tabLst>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tabLst>
                <a:tab pos="2857500" algn="ctr"/>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857500" algn="ctr"/>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857500" algn="ctr"/>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857500" algn="ctr"/>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857500" algn="ctr"/>
              </a:tabLst>
              <a:defRPr sz="2000">
                <a:solidFill>
                  <a:schemeClr val="tx1"/>
                </a:solidFill>
                <a:latin typeface="Arial" panose="020B0604020202020204" pitchFamily="34" charset="0"/>
              </a:defRPr>
            </a:lvl9pPr>
          </a:lstStyle>
          <a:p>
            <a:pPr>
              <a:spcBef>
                <a:spcPct val="0"/>
              </a:spcBef>
              <a:buClrTx/>
              <a:buSzTx/>
              <a:buFontTx/>
              <a:buNone/>
            </a:pPr>
            <a:r>
              <a:rPr lang="en-US" altLang="en-US" sz="1200">
                <a:latin typeface="Arial Narrow" panose="020B0606020202030204" pitchFamily="34" charset="0"/>
                <a:cs typeface="Times New Roman" panose="02020603050405020304" pitchFamily="18" charset="0"/>
              </a:rPr>
              <a:t>	</a:t>
            </a:r>
            <a:endParaRPr lang="en-US" altLang="en-US" sz="1800"/>
          </a:p>
        </p:txBody>
      </p:sp>
      <p:sp>
        <p:nvSpPr>
          <p:cNvPr id="51220" name="Rectangle 24" descr="Large confetti">
            <a:extLst>
              <a:ext uri="{FF2B5EF4-FFF2-40B4-BE49-F238E27FC236}">
                <a16:creationId xmlns:a16="http://schemas.microsoft.com/office/drawing/2014/main" id="{87B9DD2E-094B-4C56-A8F0-89B26FF67D68}"/>
              </a:ext>
            </a:extLst>
          </p:cNvPr>
          <p:cNvSpPr>
            <a:spLocks noChangeArrowheads="1"/>
          </p:cNvSpPr>
          <p:nvPr/>
        </p:nvSpPr>
        <p:spPr bwMode="auto">
          <a:xfrm>
            <a:off x="2667000" y="993260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200">
                <a:latin typeface="Arial Narrow" panose="020B0606020202030204" pitchFamily="34" charset="0"/>
                <a:cs typeface="Times New Roman" panose="02020603050405020304" pitchFamily="18" charset="0"/>
              </a:rPr>
              <a:t>	</a:t>
            </a:r>
            <a:endParaRPr lang="en-US" altLang="en-US" sz="1800"/>
          </a:p>
        </p:txBody>
      </p:sp>
      <p:sp>
        <p:nvSpPr>
          <p:cNvPr id="51221" name="Rectangle 25" descr="Large confetti">
            <a:extLst>
              <a:ext uri="{FF2B5EF4-FFF2-40B4-BE49-F238E27FC236}">
                <a16:creationId xmlns:a16="http://schemas.microsoft.com/office/drawing/2014/main" id="{30F34F3F-56F3-4135-AAF8-B7E276DF7A2A}"/>
              </a:ext>
            </a:extLst>
          </p:cNvPr>
          <p:cNvSpPr>
            <a:spLocks noChangeArrowheads="1"/>
          </p:cNvSpPr>
          <p:nvPr/>
        </p:nvSpPr>
        <p:spPr bwMode="auto">
          <a:xfrm>
            <a:off x="2667001" y="10481762"/>
            <a:ext cx="202299"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500"/>
              <a:t> </a:t>
            </a:r>
            <a:endParaRPr lang="en-US" altLang="en-US" sz="1800"/>
          </a:p>
        </p:txBody>
      </p:sp>
      <p:sp>
        <p:nvSpPr>
          <p:cNvPr id="32" name="TextBox 31">
            <a:extLst>
              <a:ext uri="{FF2B5EF4-FFF2-40B4-BE49-F238E27FC236}">
                <a16:creationId xmlns:a16="http://schemas.microsoft.com/office/drawing/2014/main" id="{B2F915A2-CEFF-4E07-A2EB-846AB3715500}"/>
              </a:ext>
            </a:extLst>
          </p:cNvPr>
          <p:cNvSpPr txBox="1"/>
          <p:nvPr/>
        </p:nvSpPr>
        <p:spPr>
          <a:xfrm>
            <a:off x="768384" y="2488027"/>
            <a:ext cx="1569725" cy="369332"/>
          </a:xfrm>
          <a:prstGeom prst="rect">
            <a:avLst/>
          </a:prstGeom>
          <a:noFill/>
        </p:spPr>
        <p:txBody>
          <a:bodyPr wrap="none">
            <a:spAutoFit/>
          </a:bodyPr>
          <a:lstStyle/>
          <a:p>
            <a:pPr>
              <a:defRPr/>
            </a:pPr>
            <a:r>
              <a:rPr lang="en-US" b="1" u="sng" dirty="0">
                <a:solidFill>
                  <a:schemeClr val="bg2">
                    <a:lumMod val="75000"/>
                  </a:schemeClr>
                </a:solidFill>
                <a:latin typeface="Arial" charset="0"/>
              </a:rPr>
              <a:t>True Density</a:t>
            </a:r>
          </a:p>
        </p:txBody>
      </p:sp>
      <p:sp>
        <p:nvSpPr>
          <p:cNvPr id="33" name="Rectangle 32">
            <a:extLst>
              <a:ext uri="{FF2B5EF4-FFF2-40B4-BE49-F238E27FC236}">
                <a16:creationId xmlns:a16="http://schemas.microsoft.com/office/drawing/2014/main" id="{27C59648-7623-4BC7-9EE2-B7381AD21755}"/>
              </a:ext>
            </a:extLst>
          </p:cNvPr>
          <p:cNvSpPr/>
          <p:nvPr/>
        </p:nvSpPr>
        <p:spPr>
          <a:xfrm>
            <a:off x="4234017" y="2390147"/>
            <a:ext cx="2249334" cy="369332"/>
          </a:xfrm>
          <a:prstGeom prst="rect">
            <a:avLst/>
          </a:prstGeom>
        </p:spPr>
        <p:txBody>
          <a:bodyPr wrap="none">
            <a:spAutoFit/>
          </a:bodyPr>
          <a:lstStyle/>
          <a:p>
            <a:pPr>
              <a:defRPr/>
            </a:pPr>
            <a:r>
              <a:rPr lang="en-US" b="1" u="sng" dirty="0">
                <a:solidFill>
                  <a:schemeClr val="bg2">
                    <a:lumMod val="75000"/>
                  </a:schemeClr>
                </a:solidFill>
                <a:latin typeface="Arial" charset="0"/>
              </a:rPr>
              <a:t>Substance Density</a:t>
            </a:r>
          </a:p>
        </p:txBody>
      </p:sp>
      <p:sp>
        <p:nvSpPr>
          <p:cNvPr id="34" name="TextBox 33">
            <a:extLst>
              <a:ext uri="{FF2B5EF4-FFF2-40B4-BE49-F238E27FC236}">
                <a16:creationId xmlns:a16="http://schemas.microsoft.com/office/drawing/2014/main" id="{F96F18D9-585D-48E8-AB79-423AD06BB3B1}"/>
              </a:ext>
            </a:extLst>
          </p:cNvPr>
          <p:cNvSpPr txBox="1"/>
          <p:nvPr/>
        </p:nvSpPr>
        <p:spPr>
          <a:xfrm>
            <a:off x="8838010" y="2379478"/>
            <a:ext cx="1915909" cy="369332"/>
          </a:xfrm>
          <a:prstGeom prst="rect">
            <a:avLst/>
          </a:prstGeom>
          <a:noFill/>
        </p:spPr>
        <p:txBody>
          <a:bodyPr wrap="none">
            <a:spAutoFit/>
          </a:bodyPr>
          <a:lstStyle/>
          <a:p>
            <a:pPr>
              <a:defRPr/>
            </a:pPr>
            <a:r>
              <a:rPr lang="en-US" b="1" u="sng" dirty="0">
                <a:solidFill>
                  <a:schemeClr val="bg2">
                    <a:lumMod val="75000"/>
                  </a:schemeClr>
                </a:solidFill>
                <a:latin typeface="Arial" charset="0"/>
              </a:rPr>
              <a:t>Particle Density</a:t>
            </a:r>
          </a:p>
        </p:txBody>
      </p:sp>
      <p:sp>
        <p:nvSpPr>
          <p:cNvPr id="35" name="TextBox 34">
            <a:extLst>
              <a:ext uri="{FF2B5EF4-FFF2-40B4-BE49-F238E27FC236}">
                <a16:creationId xmlns:a16="http://schemas.microsoft.com/office/drawing/2014/main" id="{C4ECCC0F-DC43-4D9C-83B9-5C5FC926BEA3}"/>
              </a:ext>
            </a:extLst>
          </p:cNvPr>
          <p:cNvSpPr txBox="1"/>
          <p:nvPr/>
        </p:nvSpPr>
        <p:spPr>
          <a:xfrm>
            <a:off x="768384" y="4266261"/>
            <a:ext cx="2095445" cy="369332"/>
          </a:xfrm>
          <a:prstGeom prst="rect">
            <a:avLst/>
          </a:prstGeom>
          <a:noFill/>
        </p:spPr>
        <p:txBody>
          <a:bodyPr wrap="none">
            <a:spAutoFit/>
          </a:bodyPr>
          <a:lstStyle/>
          <a:p>
            <a:pPr>
              <a:defRPr/>
            </a:pPr>
            <a:r>
              <a:rPr lang="en-US" b="1" u="sng" dirty="0">
                <a:solidFill>
                  <a:schemeClr val="bg2">
                    <a:lumMod val="75000"/>
                  </a:schemeClr>
                </a:solidFill>
                <a:latin typeface="Arial" charset="0"/>
              </a:rPr>
              <a:t>Apparent Density</a:t>
            </a:r>
          </a:p>
        </p:txBody>
      </p:sp>
      <p:sp>
        <p:nvSpPr>
          <p:cNvPr id="36" name="TextBox 35">
            <a:extLst>
              <a:ext uri="{FF2B5EF4-FFF2-40B4-BE49-F238E27FC236}">
                <a16:creationId xmlns:a16="http://schemas.microsoft.com/office/drawing/2014/main" id="{9A8F2FA9-D2FF-4D1E-A25D-02E2764A029D}"/>
              </a:ext>
            </a:extLst>
          </p:cNvPr>
          <p:cNvSpPr txBox="1"/>
          <p:nvPr/>
        </p:nvSpPr>
        <p:spPr>
          <a:xfrm>
            <a:off x="7940782" y="4184100"/>
            <a:ext cx="1582484" cy="369332"/>
          </a:xfrm>
          <a:prstGeom prst="rect">
            <a:avLst/>
          </a:prstGeom>
          <a:noFill/>
        </p:spPr>
        <p:txBody>
          <a:bodyPr wrap="none">
            <a:spAutoFit/>
          </a:bodyPr>
          <a:lstStyle/>
          <a:p>
            <a:pPr>
              <a:defRPr/>
            </a:pPr>
            <a:r>
              <a:rPr lang="en-US" b="1" u="sng" dirty="0">
                <a:solidFill>
                  <a:schemeClr val="bg2">
                    <a:lumMod val="75000"/>
                  </a:schemeClr>
                </a:solidFill>
                <a:latin typeface="Arial" charset="0"/>
              </a:rPr>
              <a:t>Bulk Density</a:t>
            </a:r>
          </a:p>
        </p:txBody>
      </p:sp>
      <p:sp>
        <p:nvSpPr>
          <p:cNvPr id="37" name="TextBox 36">
            <a:extLst>
              <a:ext uri="{FF2B5EF4-FFF2-40B4-BE49-F238E27FC236}">
                <a16:creationId xmlns:a16="http://schemas.microsoft.com/office/drawing/2014/main" id="{DA2340FB-4400-4CEE-88D0-800DDD084F87}"/>
              </a:ext>
            </a:extLst>
          </p:cNvPr>
          <p:cNvSpPr txBox="1"/>
          <p:nvPr/>
        </p:nvSpPr>
        <p:spPr>
          <a:xfrm>
            <a:off x="768384" y="5875426"/>
            <a:ext cx="2185214" cy="369332"/>
          </a:xfrm>
          <a:prstGeom prst="rect">
            <a:avLst/>
          </a:prstGeom>
          <a:noFill/>
        </p:spPr>
        <p:txBody>
          <a:bodyPr wrap="none">
            <a:spAutoFit/>
          </a:bodyPr>
          <a:lstStyle/>
          <a:p>
            <a:pPr>
              <a:defRPr/>
            </a:pPr>
            <a:r>
              <a:rPr lang="en-US" b="1" u="sng" dirty="0">
                <a:solidFill>
                  <a:schemeClr val="bg2">
                    <a:lumMod val="75000"/>
                  </a:schemeClr>
                </a:solidFill>
                <a:latin typeface="Arial" charset="0"/>
              </a:rPr>
              <a:t>Apparent Porosity</a:t>
            </a:r>
          </a:p>
        </p:txBody>
      </p:sp>
      <p:sp>
        <p:nvSpPr>
          <p:cNvPr id="38" name="TextBox 37">
            <a:extLst>
              <a:ext uri="{FF2B5EF4-FFF2-40B4-BE49-F238E27FC236}">
                <a16:creationId xmlns:a16="http://schemas.microsoft.com/office/drawing/2014/main" id="{A7D616C9-750F-488A-B7A6-E45C52A83D1D}"/>
              </a:ext>
            </a:extLst>
          </p:cNvPr>
          <p:cNvSpPr txBox="1"/>
          <p:nvPr/>
        </p:nvSpPr>
        <p:spPr>
          <a:xfrm>
            <a:off x="4610101" y="5815613"/>
            <a:ext cx="2403222" cy="369332"/>
          </a:xfrm>
          <a:prstGeom prst="rect">
            <a:avLst/>
          </a:prstGeom>
          <a:noFill/>
        </p:spPr>
        <p:txBody>
          <a:bodyPr wrap="none">
            <a:spAutoFit/>
          </a:bodyPr>
          <a:lstStyle/>
          <a:p>
            <a:pPr>
              <a:defRPr/>
            </a:pPr>
            <a:r>
              <a:rPr lang="en-US" b="1" u="sng" dirty="0">
                <a:solidFill>
                  <a:schemeClr val="bg2">
                    <a:lumMod val="75000"/>
                  </a:schemeClr>
                </a:solidFill>
                <a:latin typeface="Arial" charset="0"/>
              </a:rPr>
              <a:t>Open Pore  Porosity</a:t>
            </a:r>
          </a:p>
        </p:txBody>
      </p:sp>
      <p:sp>
        <p:nvSpPr>
          <p:cNvPr id="39" name="TextBox 38">
            <a:extLst>
              <a:ext uri="{FF2B5EF4-FFF2-40B4-BE49-F238E27FC236}">
                <a16:creationId xmlns:a16="http://schemas.microsoft.com/office/drawing/2014/main" id="{E5AD81E4-2706-4A57-B2B4-E3E925DB91FD}"/>
              </a:ext>
            </a:extLst>
          </p:cNvPr>
          <p:cNvSpPr txBox="1"/>
          <p:nvPr/>
        </p:nvSpPr>
        <p:spPr>
          <a:xfrm>
            <a:off x="8787752" y="5737290"/>
            <a:ext cx="2582758" cy="369332"/>
          </a:xfrm>
          <a:prstGeom prst="rect">
            <a:avLst/>
          </a:prstGeom>
          <a:noFill/>
        </p:spPr>
        <p:txBody>
          <a:bodyPr wrap="none">
            <a:spAutoFit/>
          </a:bodyPr>
          <a:lstStyle/>
          <a:p>
            <a:pPr>
              <a:defRPr/>
            </a:pPr>
            <a:r>
              <a:rPr lang="en-US" b="1" u="sng" dirty="0">
                <a:solidFill>
                  <a:schemeClr val="bg2">
                    <a:lumMod val="75000"/>
                  </a:schemeClr>
                </a:solidFill>
                <a:latin typeface="Arial" charset="0"/>
              </a:rPr>
              <a:t>Closed Pore  Porosity</a:t>
            </a:r>
          </a:p>
        </p:txBody>
      </p:sp>
      <p:sp>
        <p:nvSpPr>
          <p:cNvPr id="40" name="TextBox 39">
            <a:extLst>
              <a:ext uri="{FF2B5EF4-FFF2-40B4-BE49-F238E27FC236}">
                <a16:creationId xmlns:a16="http://schemas.microsoft.com/office/drawing/2014/main" id="{A5A8F2D1-25F0-47C4-A2D3-E588DBB7E122}"/>
              </a:ext>
            </a:extLst>
          </p:cNvPr>
          <p:cNvSpPr txBox="1"/>
          <p:nvPr/>
        </p:nvSpPr>
        <p:spPr>
          <a:xfrm>
            <a:off x="4610101" y="7376944"/>
            <a:ext cx="1706429" cy="369332"/>
          </a:xfrm>
          <a:prstGeom prst="rect">
            <a:avLst/>
          </a:prstGeom>
          <a:noFill/>
        </p:spPr>
        <p:txBody>
          <a:bodyPr wrap="none">
            <a:spAutoFit/>
          </a:bodyPr>
          <a:lstStyle/>
          <a:p>
            <a:pPr>
              <a:defRPr/>
            </a:pPr>
            <a:r>
              <a:rPr lang="en-US" b="1" u="sng" dirty="0">
                <a:solidFill>
                  <a:schemeClr val="bg2">
                    <a:lumMod val="75000"/>
                  </a:schemeClr>
                </a:solidFill>
                <a:latin typeface="Arial" charset="0"/>
              </a:rPr>
              <a:t>Total Porosity</a:t>
            </a:r>
          </a:p>
        </p:txBody>
      </p:sp>
      <p:graphicFrame>
        <p:nvGraphicFramePr>
          <p:cNvPr id="51231" name="Object 41">
            <a:extLst>
              <a:ext uri="{FF2B5EF4-FFF2-40B4-BE49-F238E27FC236}">
                <a16:creationId xmlns:a16="http://schemas.microsoft.com/office/drawing/2014/main" id="{FB0DB81D-F97D-4F12-83E4-6A60405D6D18}"/>
              </a:ext>
            </a:extLst>
          </p:cNvPr>
          <p:cNvGraphicFramePr>
            <a:graphicFrameLocks noChangeAspect="1"/>
          </p:cNvGraphicFramePr>
          <p:nvPr>
            <p:extLst>
              <p:ext uri="{D42A27DB-BD31-4B8C-83A1-F6EECF244321}">
                <p14:modId xmlns:p14="http://schemas.microsoft.com/office/powerpoint/2010/main" val="2606039851"/>
              </p:ext>
            </p:extLst>
          </p:nvPr>
        </p:nvGraphicFramePr>
        <p:xfrm>
          <a:off x="4824346" y="7757512"/>
          <a:ext cx="1434438" cy="808987"/>
        </p:xfrm>
        <a:graphic>
          <a:graphicData uri="http://schemas.openxmlformats.org/presentationml/2006/ole">
            <mc:AlternateContent xmlns:mc="http://schemas.openxmlformats.org/markup-compatibility/2006">
              <mc:Choice xmlns:v="urn:schemas-microsoft-com:vml" Requires="v">
                <p:oleObj spid="_x0000_s51520" name="Equation" r:id="rId28" imgW="787058" imgH="444307" progId="Equation.DSMT4">
                  <p:embed/>
                </p:oleObj>
              </mc:Choice>
              <mc:Fallback>
                <p:oleObj name="Equation" r:id="rId28" imgW="787058" imgH="444307" progId="Equation.DSMT4">
                  <p:embed/>
                  <p:pic>
                    <p:nvPicPr>
                      <p:cNvPr id="0" name="Object 4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824346" y="7757512"/>
                        <a:ext cx="1434438" cy="808987"/>
                      </a:xfrm>
                      <a:prstGeom prst="rect">
                        <a:avLst/>
                      </a:prstGeom>
                      <a:noFill/>
                      <a:ln>
                        <a:noFill/>
                      </a:ln>
                      <a:extLst/>
                    </p:spPr>
                  </p:pic>
                </p:oleObj>
              </mc:Fallback>
            </mc:AlternateContent>
          </a:graphicData>
        </a:graphic>
      </p:graphicFrame>
      <p:sp>
        <p:nvSpPr>
          <p:cNvPr id="43" name="TextBox 42">
            <a:extLst>
              <a:ext uri="{FF2B5EF4-FFF2-40B4-BE49-F238E27FC236}">
                <a16:creationId xmlns:a16="http://schemas.microsoft.com/office/drawing/2014/main" id="{EA2456BE-42ED-4D6A-B2A3-560316F885D9}"/>
              </a:ext>
            </a:extLst>
          </p:cNvPr>
          <p:cNvSpPr txBox="1"/>
          <p:nvPr/>
        </p:nvSpPr>
        <p:spPr>
          <a:xfrm>
            <a:off x="927516" y="7299925"/>
            <a:ext cx="1672253" cy="369332"/>
          </a:xfrm>
          <a:prstGeom prst="rect">
            <a:avLst/>
          </a:prstGeom>
          <a:noFill/>
        </p:spPr>
        <p:txBody>
          <a:bodyPr wrap="none">
            <a:spAutoFit/>
          </a:bodyPr>
          <a:lstStyle/>
          <a:p>
            <a:pPr>
              <a:defRPr/>
            </a:pPr>
            <a:r>
              <a:rPr lang="en-US" b="1" u="sng" dirty="0">
                <a:solidFill>
                  <a:schemeClr val="bg2">
                    <a:lumMod val="75000"/>
                  </a:schemeClr>
                </a:solidFill>
                <a:latin typeface="Arial" charset="0"/>
              </a:rPr>
              <a:t>Bulk Porosity</a:t>
            </a:r>
          </a:p>
        </p:txBody>
      </p:sp>
      <p:sp>
        <p:nvSpPr>
          <p:cNvPr id="4" name="Date Placeholder 3"/>
          <p:cNvSpPr>
            <a:spLocks noGrp="1"/>
          </p:cNvSpPr>
          <p:nvPr>
            <p:ph type="dt" sz="half" idx="10"/>
          </p:nvPr>
        </p:nvSpPr>
        <p:spPr/>
        <p:txBody>
          <a:bodyPr/>
          <a:lstStyle/>
          <a:p>
            <a:pPr>
              <a:defRPr/>
            </a:pPr>
            <a:r>
              <a:rPr lang="en-US" sz="1600" dirty="0">
                <a:solidFill>
                  <a:srgbClr val="000000"/>
                </a:solidFill>
              </a:rPr>
              <a:t>ABE 303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2227" name="Footer Placeholder 2">
            <a:extLst>
              <a:ext uri="{FF2B5EF4-FFF2-40B4-BE49-F238E27FC236}">
                <a16:creationId xmlns:a16="http://schemas.microsoft.com/office/drawing/2014/main" id="{C111F179-8FF4-41CA-A4D8-4C7F0B1377F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0000"/>
                </a:solidFill>
              </a:rPr>
              <a:t>Introduction</a:t>
            </a:r>
          </a:p>
        </p:txBody>
      </p:sp>
      <p:sp>
        <p:nvSpPr>
          <p:cNvPr id="52228" name="Slide Number Placeholder 3">
            <a:extLst>
              <a:ext uri="{FF2B5EF4-FFF2-40B4-BE49-F238E27FC236}">
                <a16:creationId xmlns:a16="http://schemas.microsoft.com/office/drawing/2014/main" id="{34AF429E-BFF0-4F23-9520-A7D820CAEB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84A4037A-61B3-4EB2-8F69-4801A5192BCB}" type="slidenum">
              <a:rPr lang="en-US" altLang="en-US" sz="1600">
                <a:solidFill>
                  <a:srgbClr val="000000"/>
                </a:solidFill>
              </a:rPr>
              <a:pPr>
                <a:spcBef>
                  <a:spcPct val="0"/>
                </a:spcBef>
                <a:buClrTx/>
                <a:buSzTx/>
                <a:buFontTx/>
                <a:buNone/>
              </a:pPr>
              <a:t>36</a:t>
            </a:fld>
            <a:endParaRPr lang="en-US" altLang="en-US" sz="1600" dirty="0">
              <a:solidFill>
                <a:srgbClr val="000000"/>
              </a:solidFill>
            </a:endParaRPr>
          </a:p>
        </p:txBody>
      </p:sp>
      <p:sp>
        <p:nvSpPr>
          <p:cNvPr id="52229" name="Text Box 3">
            <a:extLst>
              <a:ext uri="{FF2B5EF4-FFF2-40B4-BE49-F238E27FC236}">
                <a16:creationId xmlns:a16="http://schemas.microsoft.com/office/drawing/2014/main" id="{91DFEEEE-0F21-4E14-80A9-7971FEB9DB4D}"/>
              </a:ext>
            </a:extLst>
          </p:cNvPr>
          <p:cNvSpPr txBox="1">
            <a:spLocks noChangeArrowheads="1"/>
          </p:cNvSpPr>
          <p:nvPr/>
        </p:nvSpPr>
        <p:spPr bwMode="auto">
          <a:xfrm>
            <a:off x="4373563" y="268288"/>
            <a:ext cx="44037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800" b="1" u="sng" dirty="0">
                <a:solidFill>
                  <a:srgbClr val="000000"/>
                </a:solidFill>
                <a:latin typeface="+mj-lt"/>
              </a:rPr>
              <a:t>PHYSICAL PROPERTIES</a:t>
            </a:r>
          </a:p>
        </p:txBody>
      </p:sp>
      <p:sp>
        <p:nvSpPr>
          <p:cNvPr id="52230" name="Text Box 4">
            <a:extLst>
              <a:ext uri="{FF2B5EF4-FFF2-40B4-BE49-F238E27FC236}">
                <a16:creationId xmlns:a16="http://schemas.microsoft.com/office/drawing/2014/main" id="{E6E0FEAC-23F3-49BD-AE55-B23B99CF5666}"/>
              </a:ext>
            </a:extLst>
          </p:cNvPr>
          <p:cNvSpPr txBox="1">
            <a:spLocks noChangeArrowheads="1"/>
          </p:cNvSpPr>
          <p:nvPr/>
        </p:nvSpPr>
        <p:spPr bwMode="auto">
          <a:xfrm>
            <a:off x="653143" y="946944"/>
            <a:ext cx="1297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u="sng" dirty="0">
                <a:solidFill>
                  <a:srgbClr val="000000"/>
                </a:solidFill>
                <a:latin typeface="+mn-lt"/>
              </a:rPr>
              <a:t>Density</a:t>
            </a:r>
          </a:p>
        </p:txBody>
      </p:sp>
      <p:graphicFrame>
        <p:nvGraphicFramePr>
          <p:cNvPr id="52231" name="Object 5">
            <a:extLst>
              <a:ext uri="{FF2B5EF4-FFF2-40B4-BE49-F238E27FC236}">
                <a16:creationId xmlns:a16="http://schemas.microsoft.com/office/drawing/2014/main" id="{A331C265-84FC-4F97-A7C7-73D5B3A28AE6}"/>
              </a:ext>
            </a:extLst>
          </p:cNvPr>
          <p:cNvGraphicFramePr>
            <a:graphicFrameLocks noChangeAspect="1"/>
          </p:cNvGraphicFramePr>
          <p:nvPr>
            <p:extLst>
              <p:ext uri="{D42A27DB-BD31-4B8C-83A1-F6EECF244321}">
                <p14:modId xmlns:p14="http://schemas.microsoft.com/office/powerpoint/2010/main" val="150838579"/>
              </p:ext>
            </p:extLst>
          </p:nvPr>
        </p:nvGraphicFramePr>
        <p:xfrm>
          <a:off x="4184649" y="962223"/>
          <a:ext cx="4001407" cy="899915"/>
        </p:xfrm>
        <a:graphic>
          <a:graphicData uri="http://schemas.openxmlformats.org/presentationml/2006/ole">
            <mc:AlternateContent xmlns:mc="http://schemas.openxmlformats.org/markup-compatibility/2006">
              <mc:Choice xmlns:v="urn:schemas-microsoft-com:vml" Requires="v">
                <p:oleObj spid="_x0000_s52334" name="Equation" r:id="rId6" imgW="2057400" imgH="393480" progId="Equation.DSMT4">
                  <p:embed/>
                </p:oleObj>
              </mc:Choice>
              <mc:Fallback>
                <p:oleObj name="Equation" r:id="rId6" imgW="2057400" imgH="393480" progId="Equation.DSMT4">
                  <p:embed/>
                  <p:pic>
                    <p:nvPicPr>
                      <p:cNvPr id="0" name="Object 5"/>
                      <p:cNvPicPr>
                        <a:picLocks noChangeAspect="1" noChangeArrowheads="1"/>
                      </p:cNvPicPr>
                      <p:nvPr/>
                    </p:nvPicPr>
                    <p:blipFill>
                      <a:blip r:embed="rId7"/>
                      <a:srcRect/>
                      <a:stretch>
                        <a:fillRect/>
                      </a:stretch>
                    </p:blipFill>
                    <p:spPr bwMode="auto">
                      <a:xfrm>
                        <a:off x="4184649" y="962223"/>
                        <a:ext cx="4001407" cy="899915"/>
                      </a:xfrm>
                      <a:prstGeom prst="rect">
                        <a:avLst/>
                      </a:prstGeom>
                      <a:noFill/>
                      <a:ln>
                        <a:noFill/>
                      </a:ln>
                      <a:effectLst/>
                      <a:extLst/>
                    </p:spPr>
                  </p:pic>
                </p:oleObj>
              </mc:Fallback>
            </mc:AlternateContent>
          </a:graphicData>
        </a:graphic>
      </p:graphicFrame>
      <p:sp>
        <p:nvSpPr>
          <p:cNvPr id="52232" name="Text Box 7">
            <a:extLst>
              <a:ext uri="{FF2B5EF4-FFF2-40B4-BE49-F238E27FC236}">
                <a16:creationId xmlns:a16="http://schemas.microsoft.com/office/drawing/2014/main" id="{A04BD60F-C7D7-475D-81CA-C5C2A965D534}"/>
              </a:ext>
            </a:extLst>
          </p:cNvPr>
          <p:cNvSpPr txBox="1">
            <a:spLocks noChangeArrowheads="1"/>
          </p:cNvSpPr>
          <p:nvPr/>
        </p:nvSpPr>
        <p:spPr bwMode="auto">
          <a:xfrm>
            <a:off x="790561" y="231379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u="sng" dirty="0">
                <a:solidFill>
                  <a:srgbClr val="000000"/>
                </a:solidFill>
                <a:latin typeface="+mn-lt"/>
              </a:rPr>
              <a:t>Porosity</a:t>
            </a:r>
          </a:p>
        </p:txBody>
      </p:sp>
      <p:graphicFrame>
        <p:nvGraphicFramePr>
          <p:cNvPr id="52233" name="Object 8">
            <a:extLst>
              <a:ext uri="{FF2B5EF4-FFF2-40B4-BE49-F238E27FC236}">
                <a16:creationId xmlns:a16="http://schemas.microsoft.com/office/drawing/2014/main" id="{337D9697-F21C-4DDD-A52D-155B5EF728BE}"/>
              </a:ext>
            </a:extLst>
          </p:cNvPr>
          <p:cNvGraphicFramePr>
            <a:graphicFrameLocks noChangeAspect="1"/>
          </p:cNvGraphicFramePr>
          <p:nvPr>
            <p:extLst>
              <p:ext uri="{D42A27DB-BD31-4B8C-83A1-F6EECF244321}">
                <p14:modId xmlns:p14="http://schemas.microsoft.com/office/powerpoint/2010/main" val="1478169154"/>
              </p:ext>
            </p:extLst>
          </p:nvPr>
        </p:nvGraphicFramePr>
        <p:xfrm>
          <a:off x="4974484" y="2212975"/>
          <a:ext cx="6103831" cy="983591"/>
        </p:xfrm>
        <a:graphic>
          <a:graphicData uri="http://schemas.openxmlformats.org/presentationml/2006/ole">
            <mc:AlternateContent xmlns:mc="http://schemas.openxmlformats.org/markup-compatibility/2006">
              <mc:Choice xmlns:v="urn:schemas-microsoft-com:vml" Requires="v">
                <p:oleObj spid="_x0000_s52335" name="Equation" r:id="rId8" imgW="3060360" imgH="431640" progId="Equation.DSMT4">
                  <p:embed/>
                </p:oleObj>
              </mc:Choice>
              <mc:Fallback>
                <p:oleObj name="Equation" r:id="rId8" imgW="3060360" imgH="431640" progId="Equation.DSMT4">
                  <p:embed/>
                  <p:pic>
                    <p:nvPicPr>
                      <p:cNvPr id="0" name="Object 8"/>
                      <p:cNvPicPr>
                        <a:picLocks noChangeAspect="1" noChangeArrowheads="1"/>
                      </p:cNvPicPr>
                      <p:nvPr/>
                    </p:nvPicPr>
                    <p:blipFill>
                      <a:blip r:embed="rId9"/>
                      <a:srcRect/>
                      <a:stretch>
                        <a:fillRect/>
                      </a:stretch>
                    </p:blipFill>
                    <p:spPr bwMode="auto">
                      <a:xfrm>
                        <a:off x="4974484" y="2212975"/>
                        <a:ext cx="6103831" cy="983591"/>
                      </a:xfrm>
                      <a:prstGeom prst="rect">
                        <a:avLst/>
                      </a:prstGeom>
                      <a:noFill/>
                      <a:ln>
                        <a:noFill/>
                      </a:ln>
                      <a:effectLst/>
                      <a:extLst/>
                    </p:spPr>
                  </p:pic>
                </p:oleObj>
              </mc:Fallback>
            </mc:AlternateContent>
          </a:graphicData>
        </a:graphic>
      </p:graphicFrame>
      <p:graphicFrame>
        <p:nvGraphicFramePr>
          <p:cNvPr id="52234" name="Object 41">
            <a:extLst>
              <a:ext uri="{FF2B5EF4-FFF2-40B4-BE49-F238E27FC236}">
                <a16:creationId xmlns:a16="http://schemas.microsoft.com/office/drawing/2014/main" id="{89DE5DEB-C933-47CD-B79E-0219759B48B1}"/>
              </a:ext>
            </a:extLst>
          </p:cNvPr>
          <p:cNvGraphicFramePr>
            <a:graphicFrameLocks noChangeAspect="1"/>
          </p:cNvGraphicFramePr>
          <p:nvPr>
            <p:extLst>
              <p:ext uri="{D42A27DB-BD31-4B8C-83A1-F6EECF244321}">
                <p14:modId xmlns:p14="http://schemas.microsoft.com/office/powerpoint/2010/main" val="359313362"/>
              </p:ext>
            </p:extLst>
          </p:nvPr>
        </p:nvGraphicFramePr>
        <p:xfrm>
          <a:off x="5455945" y="3753823"/>
          <a:ext cx="5970934" cy="1395770"/>
        </p:xfrm>
        <a:graphic>
          <a:graphicData uri="http://schemas.openxmlformats.org/presentationml/2006/ole">
            <mc:AlternateContent xmlns:mc="http://schemas.openxmlformats.org/markup-compatibility/2006">
              <mc:Choice xmlns:v="urn:schemas-microsoft-com:vml" Requires="v">
                <p:oleObj spid="_x0000_s52336" name="Equation" r:id="rId10" imgW="2234880" imgH="482400" progId="Equation.DSMT4">
                  <p:embed/>
                </p:oleObj>
              </mc:Choice>
              <mc:Fallback>
                <p:oleObj name="Equation" r:id="rId10" imgW="2234880" imgH="482400" progId="Equation.DSMT4">
                  <p:embed/>
                  <p:pic>
                    <p:nvPicPr>
                      <p:cNvPr id="0" name="Object 41"/>
                      <p:cNvPicPr>
                        <a:picLocks noChangeAspect="1" noChangeArrowheads="1"/>
                      </p:cNvPicPr>
                      <p:nvPr/>
                    </p:nvPicPr>
                    <p:blipFill>
                      <a:blip r:embed="rId11"/>
                      <a:srcRect/>
                      <a:stretch>
                        <a:fillRect/>
                      </a:stretch>
                    </p:blipFill>
                    <p:spPr bwMode="auto">
                      <a:xfrm>
                        <a:off x="5455945" y="3753823"/>
                        <a:ext cx="5970934" cy="1395770"/>
                      </a:xfrm>
                      <a:prstGeom prst="rect">
                        <a:avLst/>
                      </a:prstGeom>
                      <a:noFill/>
                      <a:ln>
                        <a:noFill/>
                      </a:ln>
                      <a:effectLst/>
                      <a:extLst/>
                    </p:spPr>
                  </p:pic>
                </p:oleObj>
              </mc:Fallback>
            </mc:AlternateContent>
          </a:graphicData>
        </a:graphic>
      </p:graphicFrame>
      <p:grpSp>
        <p:nvGrpSpPr>
          <p:cNvPr id="52235" name="Group 45">
            <a:extLst>
              <a:ext uri="{FF2B5EF4-FFF2-40B4-BE49-F238E27FC236}">
                <a16:creationId xmlns:a16="http://schemas.microsoft.com/office/drawing/2014/main" id="{54F461BB-7736-4D3A-BBBB-0E03B2287555}"/>
              </a:ext>
            </a:extLst>
          </p:cNvPr>
          <p:cNvGrpSpPr>
            <a:grpSpLocks/>
          </p:cNvGrpSpPr>
          <p:nvPr/>
        </p:nvGrpSpPr>
        <p:grpSpPr bwMode="auto">
          <a:xfrm>
            <a:off x="1425283" y="3107096"/>
            <a:ext cx="3429000" cy="1836737"/>
            <a:chOff x="1459" y="2023"/>
            <a:chExt cx="2160" cy="1157"/>
          </a:xfrm>
        </p:grpSpPr>
        <p:sp>
          <p:nvSpPr>
            <p:cNvPr id="52237" name="Oval 9" descr="Large confetti">
              <a:extLst>
                <a:ext uri="{FF2B5EF4-FFF2-40B4-BE49-F238E27FC236}">
                  <a16:creationId xmlns:a16="http://schemas.microsoft.com/office/drawing/2014/main" id="{4893995A-1054-4420-AFEA-D4F5AA448A55}"/>
                </a:ext>
              </a:extLst>
            </p:cNvPr>
            <p:cNvSpPr>
              <a:spLocks noChangeArrowheads="1"/>
            </p:cNvSpPr>
            <p:nvPr/>
          </p:nvSpPr>
          <p:spPr bwMode="auto">
            <a:xfrm>
              <a:off x="1459" y="2023"/>
              <a:ext cx="1217" cy="1157"/>
            </a:xfrm>
            <a:prstGeom prst="ellipse">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2238" name="Freeform 13" descr="Large confetti">
              <a:extLst>
                <a:ext uri="{FF2B5EF4-FFF2-40B4-BE49-F238E27FC236}">
                  <a16:creationId xmlns:a16="http://schemas.microsoft.com/office/drawing/2014/main" id="{EC05B86F-44EF-44C6-A279-D5DC028D4DE3}"/>
                </a:ext>
              </a:extLst>
            </p:cNvPr>
            <p:cNvSpPr>
              <a:spLocks/>
            </p:cNvSpPr>
            <p:nvPr/>
          </p:nvSpPr>
          <p:spPr bwMode="auto">
            <a:xfrm>
              <a:off x="1625" y="2707"/>
              <a:ext cx="250" cy="205"/>
            </a:xfrm>
            <a:custGeom>
              <a:avLst/>
              <a:gdLst>
                <a:gd name="T0" fmla="*/ 188807 w 135"/>
                <a:gd name="T1" fmla="*/ 10243 h 122"/>
                <a:gd name="T2" fmla="*/ 73044 w 135"/>
                <a:gd name="T3" fmla="*/ 0 h 122"/>
                <a:gd name="T4" fmla="*/ 0 w 135"/>
                <a:gd name="T5" fmla="*/ 29239 h 122"/>
                <a:gd name="T6" fmla="*/ 104259 w 135"/>
                <a:gd name="T7" fmla="*/ 61710 h 122"/>
                <a:gd name="T8" fmla="*/ 219537 w 135"/>
                <a:gd name="T9" fmla="*/ 55310 h 122"/>
                <a:gd name="T10" fmla="*/ 188807 w 135"/>
                <a:gd name="T11" fmla="*/ 10243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39" name="Freeform 14" descr="Large confetti">
              <a:extLst>
                <a:ext uri="{FF2B5EF4-FFF2-40B4-BE49-F238E27FC236}">
                  <a16:creationId xmlns:a16="http://schemas.microsoft.com/office/drawing/2014/main" id="{7A3F4AA5-983E-43E6-AC27-E54DD5C520ED}"/>
                </a:ext>
              </a:extLst>
            </p:cNvPr>
            <p:cNvSpPr>
              <a:spLocks/>
            </p:cNvSpPr>
            <p:nvPr/>
          </p:nvSpPr>
          <p:spPr bwMode="auto">
            <a:xfrm>
              <a:off x="2157" y="2316"/>
              <a:ext cx="244" cy="180"/>
            </a:xfrm>
            <a:custGeom>
              <a:avLst/>
              <a:gdLst>
                <a:gd name="T0" fmla="*/ 141462 w 135"/>
                <a:gd name="T1" fmla="*/ 2164 h 122"/>
                <a:gd name="T2" fmla="*/ 54320 w 135"/>
                <a:gd name="T3" fmla="*/ 0 h 122"/>
                <a:gd name="T4" fmla="*/ 0 w 135"/>
                <a:gd name="T5" fmla="*/ 6189 h 122"/>
                <a:gd name="T6" fmla="*/ 78268 w 135"/>
                <a:gd name="T7" fmla="*/ 12990 h 122"/>
                <a:gd name="T8" fmla="*/ 164062 w 135"/>
                <a:gd name="T9" fmla="*/ 11629 h 122"/>
                <a:gd name="T10" fmla="*/ 141462 w 135"/>
                <a:gd name="T11" fmla="*/ 2164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40" name="Freeform 15" descr="Large confetti">
              <a:extLst>
                <a:ext uri="{FF2B5EF4-FFF2-40B4-BE49-F238E27FC236}">
                  <a16:creationId xmlns:a16="http://schemas.microsoft.com/office/drawing/2014/main" id="{5D363704-7304-48BD-87E2-A87BFCDE116F}"/>
                </a:ext>
              </a:extLst>
            </p:cNvPr>
            <p:cNvSpPr>
              <a:spLocks/>
            </p:cNvSpPr>
            <p:nvPr/>
          </p:nvSpPr>
          <p:spPr bwMode="auto">
            <a:xfrm>
              <a:off x="2009" y="2337"/>
              <a:ext cx="97" cy="83"/>
            </a:xfrm>
            <a:custGeom>
              <a:avLst/>
              <a:gdLst>
                <a:gd name="T0" fmla="*/ 2 w 135"/>
                <a:gd name="T1" fmla="*/ 1 h 122"/>
                <a:gd name="T2" fmla="*/ 1 w 135"/>
                <a:gd name="T3" fmla="*/ 0 h 122"/>
                <a:gd name="T4" fmla="*/ 0 w 135"/>
                <a:gd name="T5" fmla="*/ 1 h 122"/>
                <a:gd name="T6" fmla="*/ 1 w 135"/>
                <a:gd name="T7" fmla="*/ 1 h 122"/>
                <a:gd name="T8" fmla="*/ 3 w 135"/>
                <a:gd name="T9" fmla="*/ 1 h 122"/>
                <a:gd name="T10" fmla="*/ 2 w 135"/>
                <a:gd name="T11" fmla="*/ 1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41" name="Freeform 16" descr="Large confetti">
              <a:extLst>
                <a:ext uri="{FF2B5EF4-FFF2-40B4-BE49-F238E27FC236}">
                  <a16:creationId xmlns:a16="http://schemas.microsoft.com/office/drawing/2014/main" id="{BF21F230-20F0-4506-B925-9D36DDEC86B3}"/>
                </a:ext>
              </a:extLst>
            </p:cNvPr>
            <p:cNvSpPr>
              <a:spLocks/>
            </p:cNvSpPr>
            <p:nvPr/>
          </p:nvSpPr>
          <p:spPr bwMode="auto">
            <a:xfrm>
              <a:off x="1951" y="2099"/>
              <a:ext cx="250" cy="192"/>
            </a:xfrm>
            <a:custGeom>
              <a:avLst/>
              <a:gdLst>
                <a:gd name="T0" fmla="*/ 188807 w 135"/>
                <a:gd name="T1" fmla="*/ 4545 h 122"/>
                <a:gd name="T2" fmla="*/ 73044 w 135"/>
                <a:gd name="T3" fmla="*/ 0 h 122"/>
                <a:gd name="T4" fmla="*/ 0 w 135"/>
                <a:gd name="T5" fmla="*/ 13322 h 122"/>
                <a:gd name="T6" fmla="*/ 104259 w 135"/>
                <a:gd name="T7" fmla="*/ 28144 h 122"/>
                <a:gd name="T8" fmla="*/ 219537 w 135"/>
                <a:gd name="T9" fmla="*/ 25209 h 122"/>
                <a:gd name="T10" fmla="*/ 188807 w 135"/>
                <a:gd name="T11" fmla="*/ 4545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42" name="Freeform 17" descr="Large confetti">
              <a:extLst>
                <a:ext uri="{FF2B5EF4-FFF2-40B4-BE49-F238E27FC236}">
                  <a16:creationId xmlns:a16="http://schemas.microsoft.com/office/drawing/2014/main" id="{78340107-AFEE-435F-AFB6-5E3EAD232B7C}"/>
                </a:ext>
              </a:extLst>
            </p:cNvPr>
            <p:cNvSpPr>
              <a:spLocks/>
            </p:cNvSpPr>
            <p:nvPr/>
          </p:nvSpPr>
          <p:spPr bwMode="auto">
            <a:xfrm>
              <a:off x="1933" y="2611"/>
              <a:ext cx="263" cy="148"/>
            </a:xfrm>
            <a:custGeom>
              <a:avLst/>
              <a:gdLst>
                <a:gd name="T0" fmla="*/ 346422 w 135"/>
                <a:gd name="T1" fmla="*/ 195 h 122"/>
                <a:gd name="T2" fmla="*/ 134580 w 135"/>
                <a:gd name="T3" fmla="*/ 0 h 122"/>
                <a:gd name="T4" fmla="*/ 0 w 135"/>
                <a:gd name="T5" fmla="*/ 587 h 122"/>
                <a:gd name="T6" fmla="*/ 191935 w 135"/>
                <a:gd name="T7" fmla="*/ 1237 h 122"/>
                <a:gd name="T8" fmla="*/ 402914 w 135"/>
                <a:gd name="T9" fmla="*/ 1105 h 122"/>
                <a:gd name="T10" fmla="*/ 346422 w 135"/>
                <a:gd name="T11" fmla="*/ 195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43" name="Freeform 18" descr="Large confetti">
              <a:extLst>
                <a:ext uri="{FF2B5EF4-FFF2-40B4-BE49-F238E27FC236}">
                  <a16:creationId xmlns:a16="http://schemas.microsoft.com/office/drawing/2014/main" id="{C163FFAB-DD35-42C5-854C-CBC8B35DB6F7}"/>
                </a:ext>
              </a:extLst>
            </p:cNvPr>
            <p:cNvSpPr>
              <a:spLocks/>
            </p:cNvSpPr>
            <p:nvPr/>
          </p:nvSpPr>
          <p:spPr bwMode="auto">
            <a:xfrm>
              <a:off x="1939" y="2796"/>
              <a:ext cx="269" cy="148"/>
            </a:xfrm>
            <a:custGeom>
              <a:avLst/>
              <a:gdLst>
                <a:gd name="T0" fmla="*/ 453966 w 135"/>
                <a:gd name="T1" fmla="*/ 195 h 122"/>
                <a:gd name="T2" fmla="*/ 176751 w 135"/>
                <a:gd name="T3" fmla="*/ 0 h 122"/>
                <a:gd name="T4" fmla="*/ 0 w 135"/>
                <a:gd name="T5" fmla="*/ 587 h 122"/>
                <a:gd name="T6" fmla="*/ 251551 w 135"/>
                <a:gd name="T7" fmla="*/ 1237 h 122"/>
                <a:gd name="T8" fmla="*/ 528816 w 135"/>
                <a:gd name="T9" fmla="*/ 1105 h 122"/>
                <a:gd name="T10" fmla="*/ 453966 w 135"/>
                <a:gd name="T11" fmla="*/ 195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44" name="Freeform 19" descr="Large confetti">
              <a:extLst>
                <a:ext uri="{FF2B5EF4-FFF2-40B4-BE49-F238E27FC236}">
                  <a16:creationId xmlns:a16="http://schemas.microsoft.com/office/drawing/2014/main" id="{15C72D45-BF43-4C94-9A4C-D7CECBC46D93}"/>
                </a:ext>
              </a:extLst>
            </p:cNvPr>
            <p:cNvSpPr>
              <a:spLocks/>
            </p:cNvSpPr>
            <p:nvPr/>
          </p:nvSpPr>
          <p:spPr bwMode="auto">
            <a:xfrm>
              <a:off x="2241" y="2695"/>
              <a:ext cx="167" cy="210"/>
            </a:xfrm>
            <a:custGeom>
              <a:avLst/>
              <a:gdLst>
                <a:gd name="T0" fmla="*/ 1483 w 135"/>
                <a:gd name="T1" fmla="*/ 13581 h 122"/>
                <a:gd name="T2" fmla="*/ 575 w 135"/>
                <a:gd name="T3" fmla="*/ 0 h 122"/>
                <a:gd name="T4" fmla="*/ 0 w 135"/>
                <a:gd name="T5" fmla="*/ 39299 h 122"/>
                <a:gd name="T6" fmla="*/ 828 w 135"/>
                <a:gd name="T7" fmla="*/ 82372 h 122"/>
                <a:gd name="T8" fmla="*/ 1738 w 135"/>
                <a:gd name="T9" fmla="*/ 73972 h 122"/>
                <a:gd name="T10" fmla="*/ 1483 w 135"/>
                <a:gd name="T11" fmla="*/ 13581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45" name="Freeform 20" descr="Large confetti">
              <a:extLst>
                <a:ext uri="{FF2B5EF4-FFF2-40B4-BE49-F238E27FC236}">
                  <a16:creationId xmlns:a16="http://schemas.microsoft.com/office/drawing/2014/main" id="{3E244210-0EA1-4FD4-B853-3B8087A22873}"/>
                </a:ext>
              </a:extLst>
            </p:cNvPr>
            <p:cNvSpPr>
              <a:spLocks/>
            </p:cNvSpPr>
            <p:nvPr/>
          </p:nvSpPr>
          <p:spPr bwMode="auto">
            <a:xfrm>
              <a:off x="2374" y="2469"/>
              <a:ext cx="231" cy="244"/>
            </a:xfrm>
            <a:custGeom>
              <a:avLst/>
              <a:gdLst>
                <a:gd name="T0" fmla="*/ 72897 w 135"/>
                <a:gd name="T1" fmla="*/ 81920 h 122"/>
                <a:gd name="T2" fmla="*/ 28442 w 135"/>
                <a:gd name="T3" fmla="*/ 0 h 122"/>
                <a:gd name="T4" fmla="*/ 0 w 135"/>
                <a:gd name="T5" fmla="*/ 237568 h 122"/>
                <a:gd name="T6" fmla="*/ 40516 w 135"/>
                <a:gd name="T7" fmla="*/ 499712 h 122"/>
                <a:gd name="T8" fmla="*/ 85035 w 135"/>
                <a:gd name="T9" fmla="*/ 446464 h 122"/>
                <a:gd name="T10" fmla="*/ 72897 w 135"/>
                <a:gd name="T11" fmla="*/ 81920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46" name="Freeform 21" descr="Large confetti">
              <a:extLst>
                <a:ext uri="{FF2B5EF4-FFF2-40B4-BE49-F238E27FC236}">
                  <a16:creationId xmlns:a16="http://schemas.microsoft.com/office/drawing/2014/main" id="{4A792A42-A40F-4FC8-873A-B24178E80099}"/>
                </a:ext>
              </a:extLst>
            </p:cNvPr>
            <p:cNvSpPr>
              <a:spLocks/>
            </p:cNvSpPr>
            <p:nvPr/>
          </p:nvSpPr>
          <p:spPr bwMode="auto">
            <a:xfrm>
              <a:off x="1695" y="2591"/>
              <a:ext cx="58" cy="84"/>
            </a:xfrm>
            <a:custGeom>
              <a:avLst/>
              <a:gdLst>
                <a:gd name="T0" fmla="*/ 0 w 135"/>
                <a:gd name="T1" fmla="*/ 1 h 122"/>
                <a:gd name="T2" fmla="*/ 0 w 135"/>
                <a:gd name="T3" fmla="*/ 0 h 122"/>
                <a:gd name="T4" fmla="*/ 0 w 135"/>
                <a:gd name="T5" fmla="*/ 1 h 122"/>
                <a:gd name="T6" fmla="*/ 0 w 135"/>
                <a:gd name="T7" fmla="*/ 1 h 122"/>
                <a:gd name="T8" fmla="*/ 0 w 135"/>
                <a:gd name="T9" fmla="*/ 1 h 122"/>
                <a:gd name="T10" fmla="*/ 0 w 135"/>
                <a:gd name="T11" fmla="*/ 1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47" name="Freeform 22" descr="Large confetti">
              <a:extLst>
                <a:ext uri="{FF2B5EF4-FFF2-40B4-BE49-F238E27FC236}">
                  <a16:creationId xmlns:a16="http://schemas.microsoft.com/office/drawing/2014/main" id="{E3867FDF-6862-4C1D-9FC7-873121CE31D8}"/>
                </a:ext>
              </a:extLst>
            </p:cNvPr>
            <p:cNvSpPr>
              <a:spLocks/>
            </p:cNvSpPr>
            <p:nvPr/>
          </p:nvSpPr>
          <p:spPr bwMode="auto">
            <a:xfrm>
              <a:off x="1830" y="2323"/>
              <a:ext cx="148" cy="180"/>
            </a:xfrm>
            <a:custGeom>
              <a:avLst/>
              <a:gdLst>
                <a:gd name="T0" fmla="*/ 348 w 135"/>
                <a:gd name="T1" fmla="*/ 2164 h 122"/>
                <a:gd name="T2" fmla="*/ 136 w 135"/>
                <a:gd name="T3" fmla="*/ 0 h 122"/>
                <a:gd name="T4" fmla="*/ 0 w 135"/>
                <a:gd name="T5" fmla="*/ 6189 h 122"/>
                <a:gd name="T6" fmla="*/ 194 w 135"/>
                <a:gd name="T7" fmla="*/ 12990 h 122"/>
                <a:gd name="T8" fmla="*/ 409 w 135"/>
                <a:gd name="T9" fmla="*/ 11629 h 122"/>
                <a:gd name="T10" fmla="*/ 348 w 135"/>
                <a:gd name="T11" fmla="*/ 2164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48" name="Freeform 23" descr="Large confetti">
              <a:extLst>
                <a:ext uri="{FF2B5EF4-FFF2-40B4-BE49-F238E27FC236}">
                  <a16:creationId xmlns:a16="http://schemas.microsoft.com/office/drawing/2014/main" id="{136F686B-8888-4F05-87E8-A547CC045B1C}"/>
                </a:ext>
              </a:extLst>
            </p:cNvPr>
            <p:cNvSpPr>
              <a:spLocks/>
            </p:cNvSpPr>
            <p:nvPr/>
          </p:nvSpPr>
          <p:spPr bwMode="auto">
            <a:xfrm>
              <a:off x="1530" y="2419"/>
              <a:ext cx="250" cy="102"/>
            </a:xfrm>
            <a:custGeom>
              <a:avLst/>
              <a:gdLst>
                <a:gd name="T0" fmla="*/ 188807 w 135"/>
                <a:gd name="T1" fmla="*/ 3 h 122"/>
                <a:gd name="T2" fmla="*/ 73044 w 135"/>
                <a:gd name="T3" fmla="*/ 0 h 122"/>
                <a:gd name="T4" fmla="*/ 0 w 135"/>
                <a:gd name="T5" fmla="*/ 7 h 122"/>
                <a:gd name="T6" fmla="*/ 104259 w 135"/>
                <a:gd name="T7" fmla="*/ 13 h 122"/>
                <a:gd name="T8" fmla="*/ 219537 w 135"/>
                <a:gd name="T9" fmla="*/ 13 h 122"/>
                <a:gd name="T10" fmla="*/ 188807 w 135"/>
                <a:gd name="T11" fmla="*/ 3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49" name="Freeform 24" descr="Large confetti">
              <a:extLst>
                <a:ext uri="{FF2B5EF4-FFF2-40B4-BE49-F238E27FC236}">
                  <a16:creationId xmlns:a16="http://schemas.microsoft.com/office/drawing/2014/main" id="{7A7CB03E-07C8-4929-8272-E3379AC498A0}"/>
                </a:ext>
              </a:extLst>
            </p:cNvPr>
            <p:cNvSpPr>
              <a:spLocks/>
            </p:cNvSpPr>
            <p:nvPr/>
          </p:nvSpPr>
          <p:spPr bwMode="auto">
            <a:xfrm>
              <a:off x="1825" y="2995"/>
              <a:ext cx="218" cy="84"/>
            </a:xfrm>
            <a:custGeom>
              <a:avLst/>
              <a:gdLst>
                <a:gd name="T0" fmla="*/ 36421 w 135"/>
                <a:gd name="T1" fmla="*/ 1 h 122"/>
                <a:gd name="T2" fmla="*/ 14238 w 135"/>
                <a:gd name="T3" fmla="*/ 0 h 122"/>
                <a:gd name="T4" fmla="*/ 0 w 135"/>
                <a:gd name="T5" fmla="*/ 1 h 122"/>
                <a:gd name="T6" fmla="*/ 20019 w 135"/>
                <a:gd name="T7" fmla="*/ 1 h 122"/>
                <a:gd name="T8" fmla="*/ 42416 w 135"/>
                <a:gd name="T9" fmla="*/ 1 h 122"/>
                <a:gd name="T10" fmla="*/ 36421 w 135"/>
                <a:gd name="T11" fmla="*/ 1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50" name="Freeform 25" descr="Large confetti">
              <a:extLst>
                <a:ext uri="{FF2B5EF4-FFF2-40B4-BE49-F238E27FC236}">
                  <a16:creationId xmlns:a16="http://schemas.microsoft.com/office/drawing/2014/main" id="{61D51914-109D-4FBF-BFE9-900E16AD237D}"/>
                </a:ext>
              </a:extLst>
            </p:cNvPr>
            <p:cNvSpPr>
              <a:spLocks/>
            </p:cNvSpPr>
            <p:nvPr/>
          </p:nvSpPr>
          <p:spPr bwMode="auto">
            <a:xfrm>
              <a:off x="1817" y="2560"/>
              <a:ext cx="77" cy="141"/>
            </a:xfrm>
            <a:custGeom>
              <a:avLst/>
              <a:gdLst>
                <a:gd name="T0" fmla="*/ 1 w 135"/>
                <a:gd name="T1" fmla="*/ 118 h 122"/>
                <a:gd name="T2" fmla="*/ 1 w 135"/>
                <a:gd name="T3" fmla="*/ 0 h 122"/>
                <a:gd name="T4" fmla="*/ 0 w 135"/>
                <a:gd name="T5" fmla="*/ 328 h 122"/>
                <a:gd name="T6" fmla="*/ 1 w 135"/>
                <a:gd name="T7" fmla="*/ 691 h 122"/>
                <a:gd name="T8" fmla="*/ 1 w 135"/>
                <a:gd name="T9" fmla="*/ 618 h 122"/>
                <a:gd name="T10" fmla="*/ 1 w 135"/>
                <a:gd name="T11" fmla="*/ 118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51" name="Freeform 26" descr="Large confetti">
              <a:extLst>
                <a:ext uri="{FF2B5EF4-FFF2-40B4-BE49-F238E27FC236}">
                  <a16:creationId xmlns:a16="http://schemas.microsoft.com/office/drawing/2014/main" id="{FE029F47-3752-46CE-B9F4-F99DE414709D}"/>
                </a:ext>
              </a:extLst>
            </p:cNvPr>
            <p:cNvSpPr>
              <a:spLocks/>
            </p:cNvSpPr>
            <p:nvPr/>
          </p:nvSpPr>
          <p:spPr bwMode="auto">
            <a:xfrm>
              <a:off x="2087" y="2993"/>
              <a:ext cx="160" cy="147"/>
            </a:xfrm>
            <a:custGeom>
              <a:avLst/>
              <a:gdLst>
                <a:gd name="T0" fmla="*/ 887 w 135"/>
                <a:gd name="T1" fmla="*/ 187 h 122"/>
                <a:gd name="T2" fmla="*/ 343 w 135"/>
                <a:gd name="T3" fmla="*/ 0 h 122"/>
                <a:gd name="T4" fmla="*/ 0 w 135"/>
                <a:gd name="T5" fmla="*/ 543 h 122"/>
                <a:gd name="T6" fmla="*/ 494 w 135"/>
                <a:gd name="T7" fmla="*/ 1143 h 122"/>
                <a:gd name="T8" fmla="*/ 1037 w 135"/>
                <a:gd name="T9" fmla="*/ 1018 h 122"/>
                <a:gd name="T10" fmla="*/ 887 w 135"/>
                <a:gd name="T11" fmla="*/ 187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52" name="Freeform 27" descr="Large confetti">
              <a:extLst>
                <a:ext uri="{FF2B5EF4-FFF2-40B4-BE49-F238E27FC236}">
                  <a16:creationId xmlns:a16="http://schemas.microsoft.com/office/drawing/2014/main" id="{7A212FD0-D513-4608-B515-4482AD36AE34}"/>
                </a:ext>
              </a:extLst>
            </p:cNvPr>
            <p:cNvSpPr>
              <a:spLocks/>
            </p:cNvSpPr>
            <p:nvPr/>
          </p:nvSpPr>
          <p:spPr bwMode="auto">
            <a:xfrm>
              <a:off x="2169" y="2528"/>
              <a:ext cx="122" cy="141"/>
            </a:xfrm>
            <a:custGeom>
              <a:avLst/>
              <a:gdLst>
                <a:gd name="T0" fmla="*/ 34 w 135"/>
                <a:gd name="T1" fmla="*/ 118 h 122"/>
                <a:gd name="T2" fmla="*/ 13 w 135"/>
                <a:gd name="T3" fmla="*/ 0 h 122"/>
                <a:gd name="T4" fmla="*/ 0 w 135"/>
                <a:gd name="T5" fmla="*/ 328 h 122"/>
                <a:gd name="T6" fmla="*/ 19 w 135"/>
                <a:gd name="T7" fmla="*/ 691 h 122"/>
                <a:gd name="T8" fmla="*/ 39 w 135"/>
                <a:gd name="T9" fmla="*/ 618 h 122"/>
                <a:gd name="T10" fmla="*/ 34 w 135"/>
                <a:gd name="T11" fmla="*/ 118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53" name="Freeform 28" descr="Large confetti">
              <a:extLst>
                <a:ext uri="{FF2B5EF4-FFF2-40B4-BE49-F238E27FC236}">
                  <a16:creationId xmlns:a16="http://schemas.microsoft.com/office/drawing/2014/main" id="{529592B3-34FE-4849-B7A2-00130428E88C}"/>
                </a:ext>
              </a:extLst>
            </p:cNvPr>
            <p:cNvSpPr>
              <a:spLocks/>
            </p:cNvSpPr>
            <p:nvPr/>
          </p:nvSpPr>
          <p:spPr bwMode="auto">
            <a:xfrm>
              <a:off x="2266" y="2929"/>
              <a:ext cx="160" cy="147"/>
            </a:xfrm>
            <a:custGeom>
              <a:avLst/>
              <a:gdLst>
                <a:gd name="T0" fmla="*/ 887 w 135"/>
                <a:gd name="T1" fmla="*/ 187 h 122"/>
                <a:gd name="T2" fmla="*/ 343 w 135"/>
                <a:gd name="T3" fmla="*/ 0 h 122"/>
                <a:gd name="T4" fmla="*/ 0 w 135"/>
                <a:gd name="T5" fmla="*/ 543 h 122"/>
                <a:gd name="T6" fmla="*/ 494 w 135"/>
                <a:gd name="T7" fmla="*/ 1143 h 122"/>
                <a:gd name="T8" fmla="*/ 1037 w 135"/>
                <a:gd name="T9" fmla="*/ 1018 h 122"/>
                <a:gd name="T10" fmla="*/ 887 w 135"/>
                <a:gd name="T11" fmla="*/ 187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54" name="Freeform 29" descr="Large confetti">
              <a:extLst>
                <a:ext uri="{FF2B5EF4-FFF2-40B4-BE49-F238E27FC236}">
                  <a16:creationId xmlns:a16="http://schemas.microsoft.com/office/drawing/2014/main" id="{7AF2C5A2-049E-4E42-9FF5-24DD2E1E9BFD}"/>
                </a:ext>
              </a:extLst>
            </p:cNvPr>
            <p:cNvSpPr>
              <a:spLocks/>
            </p:cNvSpPr>
            <p:nvPr/>
          </p:nvSpPr>
          <p:spPr bwMode="auto">
            <a:xfrm>
              <a:off x="2234" y="2148"/>
              <a:ext cx="160" cy="147"/>
            </a:xfrm>
            <a:custGeom>
              <a:avLst/>
              <a:gdLst>
                <a:gd name="T0" fmla="*/ 887 w 135"/>
                <a:gd name="T1" fmla="*/ 187 h 122"/>
                <a:gd name="T2" fmla="*/ 343 w 135"/>
                <a:gd name="T3" fmla="*/ 0 h 122"/>
                <a:gd name="T4" fmla="*/ 0 w 135"/>
                <a:gd name="T5" fmla="*/ 543 h 122"/>
                <a:gd name="T6" fmla="*/ 494 w 135"/>
                <a:gd name="T7" fmla="*/ 1143 h 122"/>
                <a:gd name="T8" fmla="*/ 1037 w 135"/>
                <a:gd name="T9" fmla="*/ 1018 h 122"/>
                <a:gd name="T10" fmla="*/ 887 w 135"/>
                <a:gd name="T11" fmla="*/ 187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55" name="Freeform 30" descr="Large confetti">
              <a:extLst>
                <a:ext uri="{FF2B5EF4-FFF2-40B4-BE49-F238E27FC236}">
                  <a16:creationId xmlns:a16="http://schemas.microsoft.com/office/drawing/2014/main" id="{9B36C112-FCAA-4FE3-92F0-ACE35E7C91DD}"/>
                </a:ext>
              </a:extLst>
            </p:cNvPr>
            <p:cNvSpPr>
              <a:spLocks/>
            </p:cNvSpPr>
            <p:nvPr/>
          </p:nvSpPr>
          <p:spPr bwMode="auto">
            <a:xfrm>
              <a:off x="1516" y="2553"/>
              <a:ext cx="116" cy="142"/>
            </a:xfrm>
            <a:custGeom>
              <a:avLst/>
              <a:gdLst>
                <a:gd name="T0" fmla="*/ 18 w 135"/>
                <a:gd name="T1" fmla="*/ 122 h 122"/>
                <a:gd name="T2" fmla="*/ 7 w 135"/>
                <a:gd name="T3" fmla="*/ 0 h 122"/>
                <a:gd name="T4" fmla="*/ 0 w 135"/>
                <a:gd name="T5" fmla="*/ 362 h 122"/>
                <a:gd name="T6" fmla="*/ 9 w 135"/>
                <a:gd name="T7" fmla="*/ 753 h 122"/>
                <a:gd name="T8" fmla="*/ 21 w 135"/>
                <a:gd name="T9" fmla="*/ 673 h 122"/>
                <a:gd name="T10" fmla="*/ 18 w 135"/>
                <a:gd name="T11" fmla="*/ 122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56" name="Freeform 31" descr="Large confetti">
              <a:extLst>
                <a:ext uri="{FF2B5EF4-FFF2-40B4-BE49-F238E27FC236}">
                  <a16:creationId xmlns:a16="http://schemas.microsoft.com/office/drawing/2014/main" id="{0B07E46A-EF3E-4D5B-9BCF-42B770851412}"/>
                </a:ext>
              </a:extLst>
            </p:cNvPr>
            <p:cNvSpPr>
              <a:spLocks/>
            </p:cNvSpPr>
            <p:nvPr/>
          </p:nvSpPr>
          <p:spPr bwMode="auto">
            <a:xfrm>
              <a:off x="1989" y="2485"/>
              <a:ext cx="123" cy="83"/>
            </a:xfrm>
            <a:custGeom>
              <a:avLst/>
              <a:gdLst>
                <a:gd name="T0" fmla="*/ 38 w 135"/>
                <a:gd name="T1" fmla="*/ 1 h 122"/>
                <a:gd name="T2" fmla="*/ 15 w 135"/>
                <a:gd name="T3" fmla="*/ 0 h 122"/>
                <a:gd name="T4" fmla="*/ 0 w 135"/>
                <a:gd name="T5" fmla="*/ 1 h 122"/>
                <a:gd name="T6" fmla="*/ 21 w 135"/>
                <a:gd name="T7" fmla="*/ 1 h 122"/>
                <a:gd name="T8" fmla="*/ 44 w 135"/>
                <a:gd name="T9" fmla="*/ 1 h 122"/>
                <a:gd name="T10" fmla="*/ 38 w 135"/>
                <a:gd name="T11" fmla="*/ 1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57" name="Freeform 32" descr="Large confetti">
              <a:extLst>
                <a:ext uri="{FF2B5EF4-FFF2-40B4-BE49-F238E27FC236}">
                  <a16:creationId xmlns:a16="http://schemas.microsoft.com/office/drawing/2014/main" id="{A2944423-7537-4863-878F-A9E92FE330CC}"/>
                </a:ext>
              </a:extLst>
            </p:cNvPr>
            <p:cNvSpPr>
              <a:spLocks/>
            </p:cNvSpPr>
            <p:nvPr/>
          </p:nvSpPr>
          <p:spPr bwMode="auto">
            <a:xfrm>
              <a:off x="2463" y="2259"/>
              <a:ext cx="77" cy="141"/>
            </a:xfrm>
            <a:custGeom>
              <a:avLst/>
              <a:gdLst>
                <a:gd name="T0" fmla="*/ 1 w 135"/>
                <a:gd name="T1" fmla="*/ 118 h 122"/>
                <a:gd name="T2" fmla="*/ 1 w 135"/>
                <a:gd name="T3" fmla="*/ 0 h 122"/>
                <a:gd name="T4" fmla="*/ 0 w 135"/>
                <a:gd name="T5" fmla="*/ 328 h 122"/>
                <a:gd name="T6" fmla="*/ 1 w 135"/>
                <a:gd name="T7" fmla="*/ 691 h 122"/>
                <a:gd name="T8" fmla="*/ 1 w 135"/>
                <a:gd name="T9" fmla="*/ 618 h 122"/>
                <a:gd name="T10" fmla="*/ 1 w 135"/>
                <a:gd name="T11" fmla="*/ 118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58" name="Freeform 33" descr="Large confetti">
              <a:extLst>
                <a:ext uri="{FF2B5EF4-FFF2-40B4-BE49-F238E27FC236}">
                  <a16:creationId xmlns:a16="http://schemas.microsoft.com/office/drawing/2014/main" id="{DED47F96-0C29-4A23-9C2A-86C4076DF99C}"/>
                </a:ext>
              </a:extLst>
            </p:cNvPr>
            <p:cNvSpPr>
              <a:spLocks/>
            </p:cNvSpPr>
            <p:nvPr/>
          </p:nvSpPr>
          <p:spPr bwMode="auto">
            <a:xfrm>
              <a:off x="1586" y="2247"/>
              <a:ext cx="122" cy="140"/>
            </a:xfrm>
            <a:custGeom>
              <a:avLst/>
              <a:gdLst>
                <a:gd name="T0" fmla="*/ 34 w 135"/>
                <a:gd name="T1" fmla="*/ 104 h 122"/>
                <a:gd name="T2" fmla="*/ 13 w 135"/>
                <a:gd name="T3" fmla="*/ 0 h 122"/>
                <a:gd name="T4" fmla="*/ 0 w 135"/>
                <a:gd name="T5" fmla="*/ 305 h 122"/>
                <a:gd name="T6" fmla="*/ 19 w 135"/>
                <a:gd name="T7" fmla="*/ 636 h 122"/>
                <a:gd name="T8" fmla="*/ 39 w 135"/>
                <a:gd name="T9" fmla="*/ 566 h 122"/>
                <a:gd name="T10" fmla="*/ 34 w 135"/>
                <a:gd name="T11" fmla="*/ 104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59" name="Freeform 34" descr="Large confetti">
              <a:extLst>
                <a:ext uri="{FF2B5EF4-FFF2-40B4-BE49-F238E27FC236}">
                  <a16:creationId xmlns:a16="http://schemas.microsoft.com/office/drawing/2014/main" id="{69ED3C6F-48A4-4FB8-98B6-436A0F416608}"/>
                </a:ext>
              </a:extLst>
            </p:cNvPr>
            <p:cNvSpPr>
              <a:spLocks/>
            </p:cNvSpPr>
            <p:nvPr/>
          </p:nvSpPr>
          <p:spPr bwMode="auto">
            <a:xfrm>
              <a:off x="1696" y="2931"/>
              <a:ext cx="77" cy="141"/>
            </a:xfrm>
            <a:custGeom>
              <a:avLst/>
              <a:gdLst>
                <a:gd name="T0" fmla="*/ 1 w 135"/>
                <a:gd name="T1" fmla="*/ 118 h 122"/>
                <a:gd name="T2" fmla="*/ 1 w 135"/>
                <a:gd name="T3" fmla="*/ 0 h 122"/>
                <a:gd name="T4" fmla="*/ 0 w 135"/>
                <a:gd name="T5" fmla="*/ 328 h 122"/>
                <a:gd name="T6" fmla="*/ 1 w 135"/>
                <a:gd name="T7" fmla="*/ 691 h 122"/>
                <a:gd name="T8" fmla="*/ 1 w 135"/>
                <a:gd name="T9" fmla="*/ 618 h 122"/>
                <a:gd name="T10" fmla="*/ 1 w 135"/>
                <a:gd name="T11" fmla="*/ 118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60" name="Freeform 35" descr="Large confetti">
              <a:extLst>
                <a:ext uri="{FF2B5EF4-FFF2-40B4-BE49-F238E27FC236}">
                  <a16:creationId xmlns:a16="http://schemas.microsoft.com/office/drawing/2014/main" id="{4AB082FF-2F44-4228-BB84-12C12BC5FECA}"/>
                </a:ext>
              </a:extLst>
            </p:cNvPr>
            <p:cNvSpPr>
              <a:spLocks/>
            </p:cNvSpPr>
            <p:nvPr/>
          </p:nvSpPr>
          <p:spPr bwMode="auto">
            <a:xfrm>
              <a:off x="2476" y="2764"/>
              <a:ext cx="77" cy="141"/>
            </a:xfrm>
            <a:custGeom>
              <a:avLst/>
              <a:gdLst>
                <a:gd name="T0" fmla="*/ 1 w 135"/>
                <a:gd name="T1" fmla="*/ 118 h 122"/>
                <a:gd name="T2" fmla="*/ 1 w 135"/>
                <a:gd name="T3" fmla="*/ 0 h 122"/>
                <a:gd name="T4" fmla="*/ 0 w 135"/>
                <a:gd name="T5" fmla="*/ 328 h 122"/>
                <a:gd name="T6" fmla="*/ 1 w 135"/>
                <a:gd name="T7" fmla="*/ 691 h 122"/>
                <a:gd name="T8" fmla="*/ 1 w 135"/>
                <a:gd name="T9" fmla="*/ 618 h 122"/>
                <a:gd name="T10" fmla="*/ 1 w 135"/>
                <a:gd name="T11" fmla="*/ 118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61" name="Freeform 36" descr="Large confetti">
              <a:extLst>
                <a:ext uri="{FF2B5EF4-FFF2-40B4-BE49-F238E27FC236}">
                  <a16:creationId xmlns:a16="http://schemas.microsoft.com/office/drawing/2014/main" id="{128D4BF8-D1A0-4B9A-B45D-DC99AA0F503C}"/>
                </a:ext>
              </a:extLst>
            </p:cNvPr>
            <p:cNvSpPr>
              <a:spLocks/>
            </p:cNvSpPr>
            <p:nvPr/>
          </p:nvSpPr>
          <p:spPr bwMode="auto">
            <a:xfrm>
              <a:off x="1779" y="2125"/>
              <a:ext cx="148" cy="179"/>
            </a:xfrm>
            <a:custGeom>
              <a:avLst/>
              <a:gdLst>
                <a:gd name="T0" fmla="*/ 348 w 135"/>
                <a:gd name="T1" fmla="*/ 1981 h 122"/>
                <a:gd name="T2" fmla="*/ 136 w 135"/>
                <a:gd name="T3" fmla="*/ 0 h 122"/>
                <a:gd name="T4" fmla="*/ 0 w 135"/>
                <a:gd name="T5" fmla="*/ 5788 h 122"/>
                <a:gd name="T6" fmla="*/ 194 w 135"/>
                <a:gd name="T7" fmla="*/ 12150 h 122"/>
                <a:gd name="T8" fmla="*/ 409 w 135"/>
                <a:gd name="T9" fmla="*/ 10869 h 122"/>
                <a:gd name="T10" fmla="*/ 348 w 135"/>
                <a:gd name="T11" fmla="*/ 1981 h 122"/>
                <a:gd name="T12" fmla="*/ 0 60000 65536"/>
                <a:gd name="T13" fmla="*/ 0 60000 65536"/>
                <a:gd name="T14" fmla="*/ 0 60000 65536"/>
                <a:gd name="T15" fmla="*/ 0 60000 65536"/>
                <a:gd name="T16" fmla="*/ 0 60000 65536"/>
                <a:gd name="T17" fmla="*/ 0 60000 65536"/>
                <a:gd name="T18" fmla="*/ 0 w 135"/>
                <a:gd name="T19" fmla="*/ 0 h 122"/>
                <a:gd name="T20" fmla="*/ 135 w 135"/>
                <a:gd name="T21" fmla="*/ 122 h 122"/>
              </a:gdLst>
              <a:ahLst/>
              <a:cxnLst>
                <a:cxn ang="T12">
                  <a:pos x="T0" y="T1"/>
                </a:cxn>
                <a:cxn ang="T13">
                  <a:pos x="T2" y="T3"/>
                </a:cxn>
                <a:cxn ang="T14">
                  <a:pos x="T4" y="T5"/>
                </a:cxn>
                <a:cxn ang="T15">
                  <a:pos x="T6" y="T7"/>
                </a:cxn>
                <a:cxn ang="T16">
                  <a:pos x="T8" y="T9"/>
                </a:cxn>
                <a:cxn ang="T17">
                  <a:pos x="T10" y="T11"/>
                </a:cxn>
              </a:cxnLst>
              <a:rect l="T18" t="T19" r="T20" b="T21"/>
              <a:pathLst>
                <a:path w="135" h="122">
                  <a:moveTo>
                    <a:pt x="116" y="20"/>
                  </a:moveTo>
                  <a:lnTo>
                    <a:pt x="45" y="0"/>
                  </a:lnTo>
                  <a:lnTo>
                    <a:pt x="0" y="58"/>
                  </a:lnTo>
                  <a:lnTo>
                    <a:pt x="64" y="122"/>
                  </a:lnTo>
                  <a:lnTo>
                    <a:pt x="135" y="109"/>
                  </a:lnTo>
                  <a:lnTo>
                    <a:pt x="116" y="20"/>
                  </a:lnTo>
                  <a:close/>
                </a:path>
              </a:pathLst>
            </a:custGeom>
            <a:pattFill prst="lgConfetti">
              <a:fgClr>
                <a:srgbClr val="5F5F5F"/>
              </a:fgClr>
              <a:bgClr>
                <a:schemeClr val="bg1"/>
              </a:bgClr>
            </a:pattFill>
            <a:ln w="9525">
              <a:solidFill>
                <a:schemeClr val="tx1"/>
              </a:solidFill>
              <a:round/>
              <a:headEnd/>
              <a:tailEnd/>
            </a:ln>
          </p:spPr>
          <p:txBody>
            <a:bodyPr wrap="none" anchor="ctr"/>
            <a:lstStyle/>
            <a:p>
              <a:endParaRPr lang="en-US"/>
            </a:p>
          </p:txBody>
        </p:sp>
        <p:sp>
          <p:nvSpPr>
            <p:cNvPr id="52262" name="Line 37">
              <a:extLst>
                <a:ext uri="{FF2B5EF4-FFF2-40B4-BE49-F238E27FC236}">
                  <a16:creationId xmlns:a16="http://schemas.microsoft.com/office/drawing/2014/main" id="{6ACE5DD2-C08C-442B-9E1A-E1E16AACA7A3}"/>
                </a:ext>
              </a:extLst>
            </p:cNvPr>
            <p:cNvSpPr>
              <a:spLocks noChangeShapeType="1"/>
            </p:cNvSpPr>
            <p:nvPr/>
          </p:nvSpPr>
          <p:spPr bwMode="auto">
            <a:xfrm flipV="1">
              <a:off x="2477" y="2311"/>
              <a:ext cx="564" cy="128"/>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63" name="Text Box 38" descr="Large confetti">
              <a:extLst>
                <a:ext uri="{FF2B5EF4-FFF2-40B4-BE49-F238E27FC236}">
                  <a16:creationId xmlns:a16="http://schemas.microsoft.com/office/drawing/2014/main" id="{6C3B86A8-15A4-4AAA-B7D2-702FD63CEE8A}"/>
                </a:ext>
              </a:extLst>
            </p:cNvPr>
            <p:cNvSpPr txBox="1">
              <a:spLocks noChangeArrowheads="1"/>
            </p:cNvSpPr>
            <p:nvPr/>
          </p:nvSpPr>
          <p:spPr bwMode="auto">
            <a:xfrm>
              <a:off x="2987" y="2091"/>
              <a:ext cx="5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b="1" dirty="0" err="1">
                  <a:solidFill>
                    <a:srgbClr val="000000"/>
                  </a:solidFill>
                  <a:latin typeface="+mn-lt"/>
                </a:rPr>
                <a:t>V</a:t>
              </a:r>
              <a:r>
                <a:rPr lang="en-US" altLang="en-US" sz="1800" b="1" baseline="-25000" dirty="0" err="1">
                  <a:solidFill>
                    <a:srgbClr val="000000"/>
                  </a:solidFill>
                  <a:latin typeface="+mn-lt"/>
                </a:rPr>
                <a:t>pores</a:t>
              </a:r>
              <a:endParaRPr lang="en-US" altLang="en-US" sz="1800" b="1" dirty="0">
                <a:solidFill>
                  <a:srgbClr val="000000"/>
                </a:solidFill>
                <a:latin typeface="+mn-lt"/>
              </a:endParaRPr>
            </a:p>
          </p:txBody>
        </p:sp>
        <p:sp>
          <p:nvSpPr>
            <p:cNvPr id="52264" name="Line 39">
              <a:extLst>
                <a:ext uri="{FF2B5EF4-FFF2-40B4-BE49-F238E27FC236}">
                  <a16:creationId xmlns:a16="http://schemas.microsoft.com/office/drawing/2014/main" id="{DC6984A7-642E-489A-9EF6-021FAB9D94DF}"/>
                </a:ext>
              </a:extLst>
            </p:cNvPr>
            <p:cNvSpPr>
              <a:spLocks noChangeShapeType="1"/>
            </p:cNvSpPr>
            <p:nvPr/>
          </p:nvSpPr>
          <p:spPr bwMode="auto">
            <a:xfrm flipV="1">
              <a:off x="2669" y="2623"/>
              <a:ext cx="531" cy="129"/>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65" name="Text Box 40" descr="Large confetti">
              <a:extLst>
                <a:ext uri="{FF2B5EF4-FFF2-40B4-BE49-F238E27FC236}">
                  <a16:creationId xmlns:a16="http://schemas.microsoft.com/office/drawing/2014/main" id="{CDCA6523-2B9B-4F1D-BB1C-C462513F7516}"/>
                </a:ext>
              </a:extLst>
            </p:cNvPr>
            <p:cNvSpPr txBox="1">
              <a:spLocks noChangeArrowheads="1"/>
            </p:cNvSpPr>
            <p:nvPr/>
          </p:nvSpPr>
          <p:spPr bwMode="auto">
            <a:xfrm>
              <a:off x="3195" y="2475"/>
              <a:ext cx="42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b="1" dirty="0" err="1">
                  <a:solidFill>
                    <a:srgbClr val="000000"/>
                  </a:solidFill>
                  <a:latin typeface="+mn-lt"/>
                </a:rPr>
                <a:t>V</a:t>
              </a:r>
              <a:r>
                <a:rPr lang="en-US" altLang="en-US" sz="1800" b="1" baseline="-25000" dirty="0" err="1">
                  <a:solidFill>
                    <a:srgbClr val="000000"/>
                  </a:solidFill>
                  <a:latin typeface="+mn-lt"/>
                </a:rPr>
                <a:t>total</a:t>
              </a:r>
              <a:endParaRPr lang="en-US" altLang="en-US" sz="1800" b="1" dirty="0">
                <a:solidFill>
                  <a:srgbClr val="000000"/>
                </a:solidFill>
                <a:latin typeface="+mn-lt"/>
              </a:endParaRPr>
            </a:p>
          </p:txBody>
        </p:sp>
        <p:sp>
          <p:nvSpPr>
            <p:cNvPr id="52266" name="Line 42">
              <a:extLst>
                <a:ext uri="{FF2B5EF4-FFF2-40B4-BE49-F238E27FC236}">
                  <a16:creationId xmlns:a16="http://schemas.microsoft.com/office/drawing/2014/main" id="{85BC276E-DAEA-45CF-8383-BE985CD8528F}"/>
                </a:ext>
              </a:extLst>
            </p:cNvPr>
            <p:cNvSpPr>
              <a:spLocks noChangeShapeType="1"/>
            </p:cNvSpPr>
            <p:nvPr/>
          </p:nvSpPr>
          <p:spPr bwMode="auto">
            <a:xfrm>
              <a:off x="2362" y="3015"/>
              <a:ext cx="710" cy="57"/>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67" name="Text Box 43" descr="Large confetti">
              <a:extLst>
                <a:ext uri="{FF2B5EF4-FFF2-40B4-BE49-F238E27FC236}">
                  <a16:creationId xmlns:a16="http://schemas.microsoft.com/office/drawing/2014/main" id="{77388059-995E-4FB3-B280-BA5A85DC3FAF}"/>
                </a:ext>
              </a:extLst>
            </p:cNvPr>
            <p:cNvSpPr txBox="1">
              <a:spLocks noChangeArrowheads="1"/>
            </p:cNvSpPr>
            <p:nvPr/>
          </p:nvSpPr>
          <p:spPr bwMode="auto">
            <a:xfrm>
              <a:off x="3055" y="2911"/>
              <a:ext cx="56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b="1" dirty="0" err="1">
                  <a:solidFill>
                    <a:srgbClr val="000000"/>
                  </a:solidFill>
                  <a:latin typeface="+mn-lt"/>
                </a:rPr>
                <a:t>V</a:t>
              </a:r>
              <a:r>
                <a:rPr lang="en-US" altLang="en-US" sz="2000" b="1" baseline="-25000" dirty="0" err="1">
                  <a:solidFill>
                    <a:srgbClr val="000000"/>
                  </a:solidFill>
                  <a:latin typeface="+mn-lt"/>
                </a:rPr>
                <a:t>solid</a:t>
              </a:r>
              <a:endParaRPr lang="en-US" altLang="en-US" sz="2000" b="1" dirty="0">
                <a:solidFill>
                  <a:srgbClr val="000000"/>
                </a:solidFill>
                <a:latin typeface="+mn-lt"/>
              </a:endParaRPr>
            </a:p>
          </p:txBody>
        </p:sp>
      </p:grpSp>
      <p:sp>
        <p:nvSpPr>
          <p:cNvPr id="52236" name="Text Box 44" descr="Large confetti">
            <a:extLst>
              <a:ext uri="{FF2B5EF4-FFF2-40B4-BE49-F238E27FC236}">
                <a16:creationId xmlns:a16="http://schemas.microsoft.com/office/drawing/2014/main" id="{B57FEFD2-569D-4E4A-ACA4-E67E068ED5C5}"/>
              </a:ext>
            </a:extLst>
          </p:cNvPr>
          <p:cNvSpPr txBox="1">
            <a:spLocks noChangeArrowheads="1"/>
          </p:cNvSpPr>
          <p:nvPr/>
        </p:nvSpPr>
        <p:spPr bwMode="auto">
          <a:xfrm>
            <a:off x="790561" y="5800626"/>
            <a:ext cx="10972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3363" indent="-233363">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Char char="•"/>
            </a:pPr>
            <a:r>
              <a:rPr lang="en-US" altLang="en-US" sz="2400" dirty="0">
                <a:solidFill>
                  <a:srgbClr val="000000"/>
                </a:solidFill>
                <a:latin typeface="Aria;"/>
              </a:rPr>
              <a:t>The mass only includes the mass of solid, the weight of gas (air) in the pores is very small</a:t>
            </a:r>
            <a:br>
              <a:rPr lang="en-US" altLang="en-US" sz="2400" dirty="0">
                <a:solidFill>
                  <a:srgbClr val="000000"/>
                </a:solidFill>
                <a:latin typeface="Aria;"/>
              </a:rPr>
            </a:br>
            <a:endParaRPr lang="en-US" altLang="en-US" sz="2400" dirty="0">
              <a:solidFill>
                <a:srgbClr val="000000"/>
              </a:solidFill>
              <a:latin typeface="Aria;"/>
            </a:endParaRPr>
          </a:p>
          <a:p>
            <a:pPr eaLnBrk="1" hangingPunct="1">
              <a:spcBef>
                <a:spcPct val="0"/>
              </a:spcBef>
              <a:buClrTx/>
              <a:buSzTx/>
              <a:buFontTx/>
              <a:buChar char="•"/>
            </a:pPr>
            <a:r>
              <a:rPr lang="en-US" altLang="en-US" sz="2400" dirty="0">
                <a:solidFill>
                  <a:srgbClr val="000000"/>
                </a:solidFill>
                <a:latin typeface="Aria;"/>
              </a:rPr>
              <a:t>The volume of material includes the volume of solid and pores</a:t>
            </a:r>
            <a:br>
              <a:rPr lang="en-US" altLang="en-US" sz="2400" dirty="0">
                <a:solidFill>
                  <a:srgbClr val="000000"/>
                </a:solidFill>
                <a:latin typeface="Aria;"/>
              </a:rPr>
            </a:br>
            <a:endParaRPr lang="en-US" altLang="en-US" sz="2400" dirty="0">
              <a:solidFill>
                <a:srgbClr val="000000"/>
              </a:solidFill>
              <a:latin typeface="Aria;"/>
            </a:endParaRPr>
          </a:p>
          <a:p>
            <a:pPr eaLnBrk="1" hangingPunct="1">
              <a:spcBef>
                <a:spcPct val="0"/>
              </a:spcBef>
              <a:buClrTx/>
              <a:buSzTx/>
              <a:buFontTx/>
              <a:buChar char="•"/>
            </a:pPr>
            <a:r>
              <a:rPr lang="en-US" altLang="en-US" sz="2400" dirty="0">
                <a:solidFill>
                  <a:srgbClr val="000000"/>
                </a:solidFill>
                <a:latin typeface="Aria;"/>
              </a:rPr>
              <a:t>Porous materials result in lower densities</a:t>
            </a:r>
            <a:endParaRPr lang="en-US" altLang="en-US" sz="2800" dirty="0">
              <a:solidFill>
                <a:srgbClr val="000000"/>
              </a:solidFill>
              <a:latin typeface="Aria;"/>
            </a:endParaRPr>
          </a:p>
        </p:txBody>
      </p:sp>
      <p:sp>
        <p:nvSpPr>
          <p:cNvPr id="2" name="Date Placeholder 1"/>
          <p:cNvSpPr>
            <a:spLocks noGrp="1"/>
          </p:cNvSpPr>
          <p:nvPr>
            <p:ph type="dt" sz="half" idx="10"/>
          </p:nvPr>
        </p:nvSpPr>
        <p:spPr/>
        <p:txBody>
          <a:bodyPr/>
          <a:lstStyle/>
          <a:p>
            <a:pPr>
              <a:defRPr/>
            </a:pPr>
            <a:r>
              <a:rPr lang="en-US" sz="1600" dirty="0">
                <a:solidFill>
                  <a:srgbClr val="000000"/>
                </a:solidFill>
              </a:rPr>
              <a:t>ABE 303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1" name="Footer Placeholder 2">
            <a:extLst>
              <a:ext uri="{FF2B5EF4-FFF2-40B4-BE49-F238E27FC236}">
                <a16:creationId xmlns:a16="http://schemas.microsoft.com/office/drawing/2014/main" id="{52211ECF-C375-4694-B366-36023CE2746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0000"/>
                </a:solidFill>
              </a:rPr>
              <a:t>Introduction</a:t>
            </a:r>
          </a:p>
        </p:txBody>
      </p:sp>
      <p:sp>
        <p:nvSpPr>
          <p:cNvPr id="53252" name="Slide Number Placeholder 3">
            <a:extLst>
              <a:ext uri="{FF2B5EF4-FFF2-40B4-BE49-F238E27FC236}">
                <a16:creationId xmlns:a16="http://schemas.microsoft.com/office/drawing/2014/main" id="{F201C17A-A0AD-4DE3-BD63-9B5571A5195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spcBef>
                <a:spcPct val="0"/>
              </a:spcBef>
              <a:buClrTx/>
              <a:buSzTx/>
              <a:buFontTx/>
              <a:buNone/>
            </a:pPr>
            <a:fld id="{05ED8E4D-6A83-432E-B999-5D348C0E8640}" type="slidenum">
              <a:rPr lang="en-US" altLang="en-US" sz="1600">
                <a:solidFill>
                  <a:srgbClr val="000000"/>
                </a:solidFill>
              </a:rPr>
              <a:pPr>
                <a:spcBef>
                  <a:spcPct val="0"/>
                </a:spcBef>
                <a:buClrTx/>
                <a:buSzTx/>
                <a:buFontTx/>
                <a:buNone/>
              </a:pPr>
              <a:t>37</a:t>
            </a:fld>
            <a:endParaRPr lang="en-US" altLang="en-US" sz="1600" dirty="0">
              <a:solidFill>
                <a:srgbClr val="000000"/>
              </a:solidFill>
            </a:endParaRPr>
          </a:p>
        </p:txBody>
      </p:sp>
      <p:sp>
        <p:nvSpPr>
          <p:cNvPr id="53253" name="Text Box 2" descr="Large confetti">
            <a:extLst>
              <a:ext uri="{FF2B5EF4-FFF2-40B4-BE49-F238E27FC236}">
                <a16:creationId xmlns:a16="http://schemas.microsoft.com/office/drawing/2014/main" id="{3A685671-5727-4A12-89BD-5884C3539BD9}"/>
              </a:ext>
            </a:extLst>
          </p:cNvPr>
          <p:cNvSpPr txBox="1">
            <a:spLocks noChangeArrowheads="1"/>
          </p:cNvSpPr>
          <p:nvPr/>
        </p:nvSpPr>
        <p:spPr bwMode="auto">
          <a:xfrm>
            <a:off x="894765" y="438509"/>
            <a:ext cx="22744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800" u="sng" dirty="0">
                <a:solidFill>
                  <a:srgbClr val="000000"/>
                </a:solidFill>
                <a:latin typeface="+mn-lt"/>
              </a:rPr>
              <a:t>True Density</a:t>
            </a:r>
            <a:r>
              <a:rPr lang="en-US" altLang="en-US" sz="1800" u="sng" dirty="0">
                <a:solidFill>
                  <a:srgbClr val="000000"/>
                </a:solidFill>
                <a:latin typeface="+mn-lt"/>
              </a:rPr>
              <a:t> </a:t>
            </a:r>
          </a:p>
        </p:txBody>
      </p:sp>
      <p:sp>
        <p:nvSpPr>
          <p:cNvPr id="53254" name="Text Box 5" descr="Large confetti">
            <a:extLst>
              <a:ext uri="{FF2B5EF4-FFF2-40B4-BE49-F238E27FC236}">
                <a16:creationId xmlns:a16="http://schemas.microsoft.com/office/drawing/2014/main" id="{54538A5D-2807-442F-904F-F5F47193C7BC}"/>
              </a:ext>
            </a:extLst>
          </p:cNvPr>
          <p:cNvSpPr txBox="1">
            <a:spLocks noChangeArrowheads="1"/>
          </p:cNvSpPr>
          <p:nvPr/>
        </p:nvSpPr>
        <p:spPr bwMode="auto">
          <a:xfrm>
            <a:off x="3829051" y="499766"/>
            <a:ext cx="39340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u="sng" dirty="0">
                <a:solidFill>
                  <a:schemeClr val="bg1">
                    <a:lumMod val="60000"/>
                    <a:lumOff val="40000"/>
                  </a:schemeClr>
                </a:solidFill>
                <a:latin typeface="+mj-lt"/>
              </a:rPr>
              <a:t>(For a non-porous material)</a:t>
            </a:r>
          </a:p>
        </p:txBody>
      </p:sp>
      <p:sp>
        <p:nvSpPr>
          <p:cNvPr id="53255" name="Text Box 6" descr="Large confetti">
            <a:extLst>
              <a:ext uri="{FF2B5EF4-FFF2-40B4-BE49-F238E27FC236}">
                <a16:creationId xmlns:a16="http://schemas.microsoft.com/office/drawing/2014/main" id="{6681D044-510E-49B4-86CB-3B0DDA9D01CC}"/>
              </a:ext>
            </a:extLst>
          </p:cNvPr>
          <p:cNvSpPr txBox="1">
            <a:spLocks noChangeArrowheads="1"/>
          </p:cNvSpPr>
          <p:nvPr/>
        </p:nvSpPr>
        <p:spPr bwMode="auto">
          <a:xfrm>
            <a:off x="827314" y="1155701"/>
            <a:ext cx="1036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solidFill>
                  <a:schemeClr val="bg1">
                    <a:lumMod val="60000"/>
                    <a:lumOff val="40000"/>
                  </a:schemeClr>
                </a:solidFill>
                <a:latin typeface="Times New Roman" panose="02020603050405020304" pitchFamily="18" charset="0"/>
              </a:rPr>
              <a:t>It is calculated from the densities of the material pure components</a:t>
            </a:r>
          </a:p>
        </p:txBody>
      </p:sp>
      <p:graphicFrame>
        <p:nvGraphicFramePr>
          <p:cNvPr id="53256" name="Object 7">
            <a:extLst>
              <a:ext uri="{FF2B5EF4-FFF2-40B4-BE49-F238E27FC236}">
                <a16:creationId xmlns:a16="http://schemas.microsoft.com/office/drawing/2014/main" id="{FE1DB435-1B23-4886-A0BB-75AC03920DAD}"/>
              </a:ext>
            </a:extLst>
          </p:cNvPr>
          <p:cNvGraphicFramePr>
            <a:graphicFrameLocks noChangeAspect="1"/>
          </p:cNvGraphicFramePr>
          <p:nvPr>
            <p:extLst>
              <p:ext uri="{D42A27DB-BD31-4B8C-83A1-F6EECF244321}">
                <p14:modId xmlns:p14="http://schemas.microsoft.com/office/powerpoint/2010/main" val="4105047347"/>
              </p:ext>
            </p:extLst>
          </p:nvPr>
        </p:nvGraphicFramePr>
        <p:xfrm>
          <a:off x="2515890" y="1895176"/>
          <a:ext cx="2259423" cy="2119969"/>
        </p:xfrm>
        <a:graphic>
          <a:graphicData uri="http://schemas.openxmlformats.org/presentationml/2006/ole">
            <mc:AlternateContent xmlns:mc="http://schemas.openxmlformats.org/markup-compatibility/2006">
              <mc:Choice xmlns:v="urn:schemas-microsoft-com:vml" Requires="v">
                <p:oleObj spid="_x0000_s53354" name="Equation" r:id="rId7" imgW="672840" imgH="622080" progId="Equation.DSMT4">
                  <p:embed/>
                </p:oleObj>
              </mc:Choice>
              <mc:Fallback>
                <p:oleObj name="Equation" r:id="rId7" imgW="672840" imgH="622080" progId="Equation.DSMT4">
                  <p:embed/>
                  <p:pic>
                    <p:nvPicPr>
                      <p:cNvPr id="0" name="Object 7"/>
                      <p:cNvPicPr>
                        <a:picLocks noChangeAspect="1" noChangeArrowheads="1"/>
                      </p:cNvPicPr>
                      <p:nvPr/>
                    </p:nvPicPr>
                    <p:blipFill>
                      <a:blip r:embed="rId8"/>
                      <a:srcRect/>
                      <a:stretch>
                        <a:fillRect/>
                      </a:stretch>
                    </p:blipFill>
                    <p:spPr bwMode="auto">
                      <a:xfrm>
                        <a:off x="2515890" y="1895176"/>
                        <a:ext cx="2259423" cy="2119969"/>
                      </a:xfrm>
                      <a:prstGeom prst="rect">
                        <a:avLst/>
                      </a:prstGeom>
                      <a:noFill/>
                      <a:ln>
                        <a:noFill/>
                      </a:ln>
                      <a:effectLst/>
                      <a:extLst/>
                    </p:spPr>
                  </p:pic>
                </p:oleObj>
              </mc:Fallback>
            </mc:AlternateContent>
          </a:graphicData>
        </a:graphic>
      </p:graphicFrame>
      <p:sp>
        <p:nvSpPr>
          <p:cNvPr id="53257" name="Text Box 8" descr="Large confetti">
            <a:extLst>
              <a:ext uri="{FF2B5EF4-FFF2-40B4-BE49-F238E27FC236}">
                <a16:creationId xmlns:a16="http://schemas.microsoft.com/office/drawing/2014/main" id="{CC3BFF2C-C2FA-4C82-8C59-0BF149D6784C}"/>
              </a:ext>
            </a:extLst>
          </p:cNvPr>
          <p:cNvSpPr txBox="1">
            <a:spLocks noChangeArrowheads="1"/>
          </p:cNvSpPr>
          <p:nvPr/>
        </p:nvSpPr>
        <p:spPr bwMode="auto">
          <a:xfrm>
            <a:off x="3357563" y="2395539"/>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algn="ctr" eaLnBrk="1" hangingPunct="1">
              <a:spcBef>
                <a:spcPct val="0"/>
              </a:spcBef>
              <a:buClrTx/>
              <a:buSzTx/>
              <a:buFontTx/>
              <a:buNone/>
            </a:pPr>
            <a:endParaRPr lang="en-US" altLang="en-US" sz="1800" b="1">
              <a:latin typeface="Times New Roman" panose="02020603050405020304" pitchFamily="18" charset="0"/>
            </a:endParaRPr>
          </a:p>
        </p:txBody>
      </p:sp>
      <p:graphicFrame>
        <p:nvGraphicFramePr>
          <p:cNvPr id="53258" name="Object 9">
            <a:extLst>
              <a:ext uri="{FF2B5EF4-FFF2-40B4-BE49-F238E27FC236}">
                <a16:creationId xmlns:a16="http://schemas.microsoft.com/office/drawing/2014/main" id="{095DA965-0215-4C4B-9D1F-186A0F5E2FEC}"/>
              </a:ext>
            </a:extLst>
          </p:cNvPr>
          <p:cNvGraphicFramePr>
            <a:graphicFrameLocks noChangeAspect="1"/>
          </p:cNvGraphicFramePr>
          <p:nvPr>
            <p:extLst>
              <p:ext uri="{D42A27DB-BD31-4B8C-83A1-F6EECF244321}">
                <p14:modId xmlns:p14="http://schemas.microsoft.com/office/powerpoint/2010/main" val="2646545142"/>
              </p:ext>
            </p:extLst>
          </p:nvPr>
        </p:nvGraphicFramePr>
        <p:xfrm>
          <a:off x="5910262" y="2186810"/>
          <a:ext cx="4249738" cy="1536700"/>
        </p:xfrm>
        <a:graphic>
          <a:graphicData uri="http://schemas.openxmlformats.org/presentationml/2006/ole">
            <mc:AlternateContent xmlns:mc="http://schemas.openxmlformats.org/markup-compatibility/2006">
              <mc:Choice xmlns:v="urn:schemas-microsoft-com:vml" Requires="v">
                <p:oleObj spid="_x0000_s53355" name="Equation" r:id="rId9" imgW="2044440" imgH="685800" progId="Equation.DSMT4">
                  <p:embed/>
                </p:oleObj>
              </mc:Choice>
              <mc:Fallback>
                <p:oleObj name="Equation" r:id="rId9" imgW="2044440" imgH="685800" progId="Equation.DSMT4">
                  <p:embed/>
                  <p:pic>
                    <p:nvPicPr>
                      <p:cNvPr id="0" name="Object 9"/>
                      <p:cNvPicPr>
                        <a:picLocks noChangeAspect="1" noChangeArrowheads="1"/>
                      </p:cNvPicPr>
                      <p:nvPr/>
                    </p:nvPicPr>
                    <p:blipFill>
                      <a:blip r:embed="rId10"/>
                      <a:srcRect/>
                      <a:stretch>
                        <a:fillRect/>
                      </a:stretch>
                    </p:blipFill>
                    <p:spPr bwMode="auto">
                      <a:xfrm>
                        <a:off x="5910262" y="2186810"/>
                        <a:ext cx="4249738"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9" name="Text Box 10" descr="Large confetti">
            <a:extLst>
              <a:ext uri="{FF2B5EF4-FFF2-40B4-BE49-F238E27FC236}">
                <a16:creationId xmlns:a16="http://schemas.microsoft.com/office/drawing/2014/main" id="{41000DC4-D5CB-4096-ABD0-3E54B23F562F}"/>
              </a:ext>
            </a:extLst>
          </p:cNvPr>
          <p:cNvSpPr txBox="1">
            <a:spLocks noChangeArrowheads="1"/>
          </p:cNvSpPr>
          <p:nvPr/>
        </p:nvSpPr>
        <p:spPr bwMode="auto">
          <a:xfrm>
            <a:off x="927699" y="4709810"/>
            <a:ext cx="65181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6"/>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solidFill>
                  <a:schemeClr val="bg1">
                    <a:lumMod val="60000"/>
                    <a:lumOff val="40000"/>
                  </a:schemeClr>
                </a:solidFill>
                <a:latin typeface="+mn-lt"/>
              </a:rPr>
              <a:t>For a substance comprising three components</a:t>
            </a:r>
          </a:p>
        </p:txBody>
      </p:sp>
      <p:graphicFrame>
        <p:nvGraphicFramePr>
          <p:cNvPr id="53260" name="Object 12">
            <a:extLst>
              <a:ext uri="{FF2B5EF4-FFF2-40B4-BE49-F238E27FC236}">
                <a16:creationId xmlns:a16="http://schemas.microsoft.com/office/drawing/2014/main" id="{7500A3D9-713D-4511-9A8A-C6318D74C9AE}"/>
              </a:ext>
            </a:extLst>
          </p:cNvPr>
          <p:cNvGraphicFramePr>
            <a:graphicFrameLocks noChangeAspect="1"/>
          </p:cNvGraphicFramePr>
          <p:nvPr>
            <p:extLst>
              <p:ext uri="{D42A27DB-BD31-4B8C-83A1-F6EECF244321}">
                <p14:modId xmlns:p14="http://schemas.microsoft.com/office/powerpoint/2010/main" val="1673818680"/>
              </p:ext>
            </p:extLst>
          </p:nvPr>
        </p:nvGraphicFramePr>
        <p:xfrm>
          <a:off x="4695756" y="5419437"/>
          <a:ext cx="2905125" cy="1690688"/>
        </p:xfrm>
        <a:graphic>
          <a:graphicData uri="http://schemas.openxmlformats.org/presentationml/2006/ole">
            <mc:AlternateContent xmlns:mc="http://schemas.openxmlformats.org/markup-compatibility/2006">
              <mc:Choice xmlns:v="urn:schemas-microsoft-com:vml" Requires="v">
                <p:oleObj spid="_x0000_s53356" name="Equation" r:id="rId11" imgW="1130040" imgH="622080" progId="Equation.DSMT4">
                  <p:embed/>
                </p:oleObj>
              </mc:Choice>
              <mc:Fallback>
                <p:oleObj name="Equation" r:id="rId11" imgW="1130040" imgH="622080" progId="Equation.DSMT4">
                  <p:embed/>
                  <p:pic>
                    <p:nvPicPr>
                      <p:cNvPr id="0" name="Object 12"/>
                      <p:cNvPicPr>
                        <a:picLocks noChangeAspect="1" noChangeArrowheads="1"/>
                      </p:cNvPicPr>
                      <p:nvPr/>
                    </p:nvPicPr>
                    <p:blipFill>
                      <a:blip r:embed="rId12"/>
                      <a:srcRect/>
                      <a:stretch>
                        <a:fillRect/>
                      </a:stretch>
                    </p:blipFill>
                    <p:spPr bwMode="auto">
                      <a:xfrm>
                        <a:off x="4695756" y="5419437"/>
                        <a:ext cx="2905125" cy="169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1" name="Object 13">
            <a:extLst>
              <a:ext uri="{FF2B5EF4-FFF2-40B4-BE49-F238E27FC236}">
                <a16:creationId xmlns:a16="http://schemas.microsoft.com/office/drawing/2014/main" id="{5B4F4A44-A360-4ACF-AAA5-671150BC27FA}"/>
              </a:ext>
            </a:extLst>
          </p:cNvPr>
          <p:cNvGraphicFramePr>
            <a:graphicFrameLocks noChangeAspect="1"/>
          </p:cNvGraphicFramePr>
          <p:nvPr>
            <p:extLst>
              <p:ext uri="{D42A27DB-BD31-4B8C-83A1-F6EECF244321}">
                <p14:modId xmlns:p14="http://schemas.microsoft.com/office/powerpoint/2010/main" val="3924592186"/>
              </p:ext>
            </p:extLst>
          </p:nvPr>
        </p:nvGraphicFramePr>
        <p:xfrm>
          <a:off x="5191580" y="7192915"/>
          <a:ext cx="2254250" cy="747462"/>
        </p:xfrm>
        <a:graphic>
          <a:graphicData uri="http://schemas.openxmlformats.org/presentationml/2006/ole">
            <mc:AlternateContent xmlns:mc="http://schemas.openxmlformats.org/markup-compatibility/2006">
              <mc:Choice xmlns:v="urn:schemas-microsoft-com:vml" Requires="v">
                <p:oleObj spid="_x0000_s53357" name="Equation" r:id="rId13" imgW="850680" imgH="215640" progId="Equation.DSMT4">
                  <p:embed/>
                </p:oleObj>
              </mc:Choice>
              <mc:Fallback>
                <p:oleObj name="Equation" r:id="rId13" imgW="850680" imgH="215640" progId="Equation.DSMT4">
                  <p:embed/>
                  <p:pic>
                    <p:nvPicPr>
                      <p:cNvPr id="0" name="Object 13"/>
                      <p:cNvPicPr>
                        <a:picLocks noChangeAspect="1" noChangeArrowheads="1"/>
                      </p:cNvPicPr>
                      <p:nvPr/>
                    </p:nvPicPr>
                    <p:blipFill>
                      <a:blip r:embed="rId14"/>
                      <a:srcRect/>
                      <a:stretch>
                        <a:fillRect/>
                      </a:stretch>
                    </p:blipFill>
                    <p:spPr bwMode="auto">
                      <a:xfrm>
                        <a:off x="5191580" y="7192915"/>
                        <a:ext cx="2254250" cy="747462"/>
                      </a:xfrm>
                      <a:prstGeom prst="rect">
                        <a:avLst/>
                      </a:prstGeom>
                      <a:noFill/>
                      <a:ln>
                        <a:noFill/>
                      </a:ln>
                      <a:effectLs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sz="1600" dirty="0">
                <a:solidFill>
                  <a:srgbClr val="000000"/>
                </a:solidFill>
              </a:rPr>
              <a:t>ABE 303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4275" name="Footer Placeholder 2">
            <a:extLst>
              <a:ext uri="{FF2B5EF4-FFF2-40B4-BE49-F238E27FC236}">
                <a16:creationId xmlns:a16="http://schemas.microsoft.com/office/drawing/2014/main" id="{86E4ABA1-8F1B-4383-8D63-55840A1D7DD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0000"/>
                </a:solidFill>
              </a:rPr>
              <a:t>Introduction</a:t>
            </a:r>
          </a:p>
        </p:txBody>
      </p:sp>
      <p:sp>
        <p:nvSpPr>
          <p:cNvPr id="54276" name="Slide Number Placeholder 3">
            <a:extLst>
              <a:ext uri="{FF2B5EF4-FFF2-40B4-BE49-F238E27FC236}">
                <a16:creationId xmlns:a16="http://schemas.microsoft.com/office/drawing/2014/main" id="{448D9969-F240-40C9-898C-6219F95673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38203C59-4E17-4135-8D36-F27287DC5EE8}" type="slidenum">
              <a:rPr lang="en-US" altLang="en-US" sz="1600">
                <a:solidFill>
                  <a:srgbClr val="000000"/>
                </a:solidFill>
              </a:rPr>
              <a:pPr>
                <a:spcBef>
                  <a:spcPct val="0"/>
                </a:spcBef>
                <a:buClrTx/>
                <a:buSzTx/>
                <a:buFontTx/>
                <a:buNone/>
              </a:pPr>
              <a:t>38</a:t>
            </a:fld>
            <a:endParaRPr lang="en-US" altLang="en-US" sz="1600" dirty="0">
              <a:solidFill>
                <a:srgbClr val="000000"/>
              </a:solidFill>
            </a:endParaRPr>
          </a:p>
        </p:txBody>
      </p:sp>
      <p:sp>
        <p:nvSpPr>
          <p:cNvPr id="54277" name="Text Box 2" descr="Large confetti">
            <a:extLst>
              <a:ext uri="{FF2B5EF4-FFF2-40B4-BE49-F238E27FC236}">
                <a16:creationId xmlns:a16="http://schemas.microsoft.com/office/drawing/2014/main" id="{5921E0F2-59E9-45C9-BAE0-756C47B1A033}"/>
              </a:ext>
            </a:extLst>
          </p:cNvPr>
          <p:cNvSpPr txBox="1">
            <a:spLocks noChangeArrowheads="1"/>
          </p:cNvSpPr>
          <p:nvPr/>
        </p:nvSpPr>
        <p:spPr bwMode="auto">
          <a:xfrm>
            <a:off x="627392" y="2289072"/>
            <a:ext cx="59699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solidFill>
                  <a:srgbClr val="000000"/>
                </a:solidFill>
                <a:latin typeface="+mn-lt"/>
              </a:rPr>
              <a:t>If there is interaction between components</a:t>
            </a:r>
          </a:p>
        </p:txBody>
      </p:sp>
      <p:sp>
        <p:nvSpPr>
          <p:cNvPr id="54278" name="Text Box 3" descr="Large confetti">
            <a:extLst>
              <a:ext uri="{FF2B5EF4-FFF2-40B4-BE49-F238E27FC236}">
                <a16:creationId xmlns:a16="http://schemas.microsoft.com/office/drawing/2014/main" id="{1B592628-788C-45F1-8F21-1A5E402884D4}"/>
              </a:ext>
            </a:extLst>
          </p:cNvPr>
          <p:cNvSpPr txBox="1">
            <a:spLocks noChangeArrowheads="1"/>
          </p:cNvSpPr>
          <p:nvPr/>
        </p:nvSpPr>
        <p:spPr bwMode="auto">
          <a:xfrm>
            <a:off x="4224839" y="148477"/>
            <a:ext cx="39629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b="1" u="sng" dirty="0">
                <a:solidFill>
                  <a:srgbClr val="000000"/>
                </a:solidFill>
                <a:latin typeface="+mn-lt"/>
              </a:rPr>
              <a:t>Substance Density </a:t>
            </a:r>
          </a:p>
        </p:txBody>
      </p:sp>
      <p:sp>
        <p:nvSpPr>
          <p:cNvPr id="54279" name="Text Box 5" descr="Large confetti">
            <a:extLst>
              <a:ext uri="{FF2B5EF4-FFF2-40B4-BE49-F238E27FC236}">
                <a16:creationId xmlns:a16="http://schemas.microsoft.com/office/drawing/2014/main" id="{8190E024-DE11-41D5-903F-0BD1DA19CE2B}"/>
              </a:ext>
            </a:extLst>
          </p:cNvPr>
          <p:cNvSpPr txBox="1">
            <a:spLocks noChangeArrowheads="1"/>
          </p:cNvSpPr>
          <p:nvPr/>
        </p:nvSpPr>
        <p:spPr bwMode="auto">
          <a:xfrm>
            <a:off x="801742" y="881740"/>
            <a:ext cx="10218057"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spcAft>
                <a:spcPts val="600"/>
              </a:spcAft>
              <a:buClrTx/>
              <a:buSzTx/>
              <a:buFont typeface="Arial" panose="020B0604020202020204" pitchFamily="34" charset="0"/>
              <a:buChar char="•"/>
            </a:pPr>
            <a:r>
              <a:rPr lang="en-US" altLang="en-US" sz="2000" dirty="0">
                <a:solidFill>
                  <a:srgbClr val="0033CC"/>
                </a:solidFill>
                <a:latin typeface="+mn-lt"/>
              </a:rPr>
              <a:t>It is the density of a </a:t>
            </a:r>
            <a:r>
              <a:rPr lang="en-US" altLang="en-US" sz="2000" dirty="0">
                <a:solidFill>
                  <a:srgbClr val="FF0000"/>
                </a:solidFill>
                <a:latin typeface="+mn-lt"/>
              </a:rPr>
              <a:t>non-porous substance </a:t>
            </a:r>
            <a:r>
              <a:rPr lang="en-US" altLang="en-US" sz="2000" b="1" u="sng" dirty="0">
                <a:solidFill>
                  <a:srgbClr val="0033CC"/>
                </a:solidFill>
                <a:latin typeface="+mn-lt"/>
              </a:rPr>
              <a:t>as measured</a:t>
            </a:r>
            <a:r>
              <a:rPr lang="en-US" altLang="en-US" sz="2000" dirty="0">
                <a:solidFill>
                  <a:srgbClr val="0033CC"/>
                </a:solidFill>
                <a:latin typeface="+mn-lt"/>
              </a:rPr>
              <a:t> </a:t>
            </a:r>
          </a:p>
          <a:p>
            <a:pPr eaLnBrk="1" hangingPunct="1">
              <a:spcBef>
                <a:spcPct val="0"/>
              </a:spcBef>
              <a:buClrTx/>
              <a:buSzTx/>
              <a:buFont typeface="Arial" panose="020B0604020202020204" pitchFamily="34" charset="0"/>
              <a:buChar char="•"/>
            </a:pPr>
            <a:r>
              <a:rPr lang="en-US" altLang="en-US" sz="2000" dirty="0">
                <a:solidFill>
                  <a:srgbClr val="0033CC"/>
                </a:solidFill>
                <a:latin typeface="+mn-lt"/>
              </a:rPr>
              <a:t>The substance density of a porous material must be measured after the material has been broken in pieces without pores</a:t>
            </a:r>
          </a:p>
        </p:txBody>
      </p:sp>
      <p:graphicFrame>
        <p:nvGraphicFramePr>
          <p:cNvPr id="54280" name="Object 6">
            <a:extLst>
              <a:ext uri="{FF2B5EF4-FFF2-40B4-BE49-F238E27FC236}">
                <a16:creationId xmlns:a16="http://schemas.microsoft.com/office/drawing/2014/main" id="{52F7CF8D-74F4-4404-9C62-C55365E3C963}"/>
              </a:ext>
            </a:extLst>
          </p:cNvPr>
          <p:cNvGraphicFramePr>
            <a:graphicFrameLocks noChangeAspect="1"/>
          </p:cNvGraphicFramePr>
          <p:nvPr>
            <p:extLst>
              <p:ext uri="{D42A27DB-BD31-4B8C-83A1-F6EECF244321}">
                <p14:modId xmlns:p14="http://schemas.microsoft.com/office/powerpoint/2010/main" val="1699231130"/>
              </p:ext>
            </p:extLst>
          </p:nvPr>
        </p:nvGraphicFramePr>
        <p:xfrm>
          <a:off x="3287825" y="2591415"/>
          <a:ext cx="5245894" cy="1941872"/>
        </p:xfrm>
        <a:graphic>
          <a:graphicData uri="http://schemas.openxmlformats.org/presentationml/2006/ole">
            <mc:AlternateContent xmlns:mc="http://schemas.openxmlformats.org/markup-compatibility/2006">
              <mc:Choice xmlns:v="urn:schemas-microsoft-com:vml" Requires="v">
                <p:oleObj spid="_x0000_s54429" name="Equation" r:id="rId6" imgW="1841400" imgH="622080" progId="Equation.DSMT4">
                  <p:embed/>
                </p:oleObj>
              </mc:Choice>
              <mc:Fallback>
                <p:oleObj name="Equation" r:id="rId6" imgW="1841400" imgH="622080" progId="Equation.DSMT4">
                  <p:embed/>
                  <p:pic>
                    <p:nvPicPr>
                      <p:cNvPr id="0" name="Object 6"/>
                      <p:cNvPicPr>
                        <a:picLocks noChangeAspect="1" noChangeArrowheads="1"/>
                      </p:cNvPicPr>
                      <p:nvPr/>
                    </p:nvPicPr>
                    <p:blipFill>
                      <a:blip r:embed="rId7"/>
                      <a:srcRect/>
                      <a:stretch>
                        <a:fillRect/>
                      </a:stretch>
                    </p:blipFill>
                    <p:spPr bwMode="auto">
                      <a:xfrm>
                        <a:off x="3287825" y="2591415"/>
                        <a:ext cx="5245894" cy="1941872"/>
                      </a:xfrm>
                      <a:prstGeom prst="rect">
                        <a:avLst/>
                      </a:prstGeom>
                      <a:noFill/>
                      <a:ln>
                        <a:noFill/>
                      </a:ln>
                      <a:effectLst/>
                      <a:extLst/>
                    </p:spPr>
                  </p:pic>
                </p:oleObj>
              </mc:Fallback>
            </mc:AlternateContent>
          </a:graphicData>
        </a:graphic>
      </p:graphicFrame>
      <p:graphicFrame>
        <p:nvGraphicFramePr>
          <p:cNvPr id="54281" name="Object 7" descr="Large confetti">
            <a:extLst>
              <a:ext uri="{FF2B5EF4-FFF2-40B4-BE49-F238E27FC236}">
                <a16:creationId xmlns:a16="http://schemas.microsoft.com/office/drawing/2014/main" id="{64D2E95F-8220-46E6-BCF3-C0FDD96CDB4F}"/>
              </a:ext>
            </a:extLst>
          </p:cNvPr>
          <p:cNvGraphicFramePr>
            <a:graphicFrameLocks noChangeAspect="1"/>
          </p:cNvGraphicFramePr>
          <p:nvPr>
            <p:extLst>
              <p:ext uri="{D42A27DB-BD31-4B8C-83A1-F6EECF244321}">
                <p14:modId xmlns:p14="http://schemas.microsoft.com/office/powerpoint/2010/main" val="2731046841"/>
              </p:ext>
            </p:extLst>
          </p:nvPr>
        </p:nvGraphicFramePr>
        <p:xfrm>
          <a:off x="1040820" y="4483479"/>
          <a:ext cx="801688" cy="742950"/>
        </p:xfrm>
        <a:graphic>
          <a:graphicData uri="http://schemas.openxmlformats.org/presentationml/2006/ole">
            <mc:AlternateContent xmlns:mc="http://schemas.openxmlformats.org/markup-compatibility/2006">
              <mc:Choice xmlns:v="urn:schemas-microsoft-com:vml" Requires="v">
                <p:oleObj spid="_x0000_s54430" name="Equation" r:id="rId8" imgW="266400" imgH="215640" progId="Equation.DSMT4">
                  <p:embed/>
                </p:oleObj>
              </mc:Choice>
              <mc:Fallback>
                <p:oleObj name="Equation" r:id="rId8" imgW="266400" imgH="215640" progId="Equation.DSMT4">
                  <p:embed/>
                  <p:pic>
                    <p:nvPicPr>
                      <p:cNvPr id="0" name="Object 7" descr="Large confetti"/>
                      <p:cNvPicPr>
                        <a:picLocks noChangeAspect="1" noChangeArrowheads="1"/>
                      </p:cNvPicPr>
                      <p:nvPr/>
                    </p:nvPicPr>
                    <p:blipFill>
                      <a:blip r:embed="rId9"/>
                      <a:srcRect/>
                      <a:stretch>
                        <a:fillRect/>
                      </a:stretch>
                    </p:blipFill>
                    <p:spPr bwMode="auto">
                      <a:xfrm>
                        <a:off x="1040820" y="4483479"/>
                        <a:ext cx="801688" cy="742950"/>
                      </a:xfrm>
                      <a:prstGeom prst="rect">
                        <a:avLst/>
                      </a:prstGeom>
                      <a:noFill/>
                      <a:ln>
                        <a:noFill/>
                      </a:ln>
                      <a:effectLst/>
                      <a:extLst/>
                    </p:spPr>
                  </p:pic>
                </p:oleObj>
              </mc:Fallback>
            </mc:AlternateContent>
          </a:graphicData>
        </a:graphic>
      </p:graphicFrame>
      <p:sp>
        <p:nvSpPr>
          <p:cNvPr id="54282" name="Text Box 8" descr="Large confetti">
            <a:extLst>
              <a:ext uri="{FF2B5EF4-FFF2-40B4-BE49-F238E27FC236}">
                <a16:creationId xmlns:a16="http://schemas.microsoft.com/office/drawing/2014/main" id="{83EB1F5C-47AF-40AC-A304-898362B5D157}"/>
              </a:ext>
            </a:extLst>
          </p:cNvPr>
          <p:cNvSpPr txBox="1">
            <a:spLocks noChangeArrowheads="1"/>
          </p:cNvSpPr>
          <p:nvPr/>
        </p:nvSpPr>
        <p:spPr bwMode="auto">
          <a:xfrm>
            <a:off x="1752021" y="4621592"/>
            <a:ext cx="3749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solidFill>
                  <a:schemeClr val="bg1">
                    <a:lumMod val="60000"/>
                    <a:lumOff val="40000"/>
                  </a:schemeClr>
                </a:solidFill>
                <a:latin typeface="Times New Roman" panose="02020603050405020304" pitchFamily="18" charset="0"/>
              </a:rPr>
              <a:t>is the adjustment to calculate</a:t>
            </a:r>
            <a:endParaRPr lang="en-US" altLang="en-US" sz="1800" dirty="0">
              <a:solidFill>
                <a:schemeClr val="bg1">
                  <a:lumMod val="60000"/>
                  <a:lumOff val="40000"/>
                </a:schemeClr>
              </a:solidFill>
              <a:latin typeface="Times New Roman" panose="02020603050405020304" pitchFamily="18" charset="0"/>
            </a:endParaRPr>
          </a:p>
        </p:txBody>
      </p:sp>
      <p:graphicFrame>
        <p:nvGraphicFramePr>
          <p:cNvPr id="54283" name="Object 9">
            <a:extLst>
              <a:ext uri="{FF2B5EF4-FFF2-40B4-BE49-F238E27FC236}">
                <a16:creationId xmlns:a16="http://schemas.microsoft.com/office/drawing/2014/main" id="{B9F76EF6-C3E7-4ADD-AD73-86696D500627}"/>
              </a:ext>
            </a:extLst>
          </p:cNvPr>
          <p:cNvGraphicFramePr>
            <a:graphicFrameLocks noChangeAspect="1"/>
          </p:cNvGraphicFramePr>
          <p:nvPr>
            <p:extLst>
              <p:ext uri="{D42A27DB-BD31-4B8C-83A1-F6EECF244321}">
                <p14:modId xmlns:p14="http://schemas.microsoft.com/office/powerpoint/2010/main" val="1473684327"/>
              </p:ext>
            </p:extLst>
          </p:nvPr>
        </p:nvGraphicFramePr>
        <p:xfrm>
          <a:off x="5402589" y="4464429"/>
          <a:ext cx="676275" cy="762000"/>
        </p:xfrm>
        <a:graphic>
          <a:graphicData uri="http://schemas.openxmlformats.org/presentationml/2006/ole">
            <mc:AlternateContent xmlns:mc="http://schemas.openxmlformats.org/markup-compatibility/2006">
              <mc:Choice xmlns:v="urn:schemas-microsoft-com:vml" Requires="v">
                <p:oleObj spid="_x0000_s54431" name="Equation" r:id="rId10" imgW="177480" imgH="215640" progId="Equation.DSMT4">
                  <p:embed/>
                </p:oleObj>
              </mc:Choice>
              <mc:Fallback>
                <p:oleObj name="Equation" r:id="rId10" imgW="177480" imgH="215640" progId="Equation.DSMT4">
                  <p:embed/>
                  <p:pic>
                    <p:nvPicPr>
                      <p:cNvPr id="0" name="Object 9"/>
                      <p:cNvPicPr>
                        <a:picLocks noChangeAspect="1" noChangeArrowheads="1"/>
                      </p:cNvPicPr>
                      <p:nvPr/>
                    </p:nvPicPr>
                    <p:blipFill>
                      <a:blip r:embed="rId11"/>
                      <a:srcRect/>
                      <a:stretch>
                        <a:fillRect/>
                      </a:stretch>
                    </p:blipFill>
                    <p:spPr bwMode="auto">
                      <a:xfrm>
                        <a:off x="5402589" y="4464429"/>
                        <a:ext cx="676275"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84" name="Line 11">
            <a:extLst>
              <a:ext uri="{FF2B5EF4-FFF2-40B4-BE49-F238E27FC236}">
                <a16:creationId xmlns:a16="http://schemas.microsoft.com/office/drawing/2014/main" id="{45CA3EA2-ADB1-4302-9380-86651607D0D5}"/>
              </a:ext>
            </a:extLst>
          </p:cNvPr>
          <p:cNvSpPr>
            <a:spLocks noChangeShapeType="1"/>
          </p:cNvSpPr>
          <p:nvPr/>
        </p:nvSpPr>
        <p:spPr bwMode="auto">
          <a:xfrm flipH="1">
            <a:off x="2170817" y="5135618"/>
            <a:ext cx="868363" cy="92551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4285" name="Object 12" descr="Large confetti">
            <a:extLst>
              <a:ext uri="{FF2B5EF4-FFF2-40B4-BE49-F238E27FC236}">
                <a16:creationId xmlns:a16="http://schemas.microsoft.com/office/drawing/2014/main" id="{7F99ED69-FDE2-440B-8528-F08A9E9CE6AC}"/>
              </a:ext>
            </a:extLst>
          </p:cNvPr>
          <p:cNvGraphicFramePr>
            <a:graphicFrameLocks noChangeAspect="1"/>
          </p:cNvGraphicFramePr>
          <p:nvPr>
            <p:extLst>
              <p:ext uri="{D42A27DB-BD31-4B8C-83A1-F6EECF244321}">
                <p14:modId xmlns:p14="http://schemas.microsoft.com/office/powerpoint/2010/main" val="1296860566"/>
              </p:ext>
            </p:extLst>
          </p:nvPr>
        </p:nvGraphicFramePr>
        <p:xfrm>
          <a:off x="1319905" y="5909461"/>
          <a:ext cx="984250" cy="911225"/>
        </p:xfrm>
        <a:graphic>
          <a:graphicData uri="http://schemas.openxmlformats.org/presentationml/2006/ole">
            <mc:AlternateContent xmlns:mc="http://schemas.openxmlformats.org/markup-compatibility/2006">
              <mc:Choice xmlns:v="urn:schemas-microsoft-com:vml" Requires="v">
                <p:oleObj spid="_x0000_s54432" name="Equation" r:id="rId12" imgW="266400" imgH="215640" progId="Equation.DSMT4">
                  <p:embed/>
                </p:oleObj>
              </mc:Choice>
              <mc:Fallback>
                <p:oleObj name="Equation" r:id="rId12" imgW="266400" imgH="215640" progId="Equation.DSMT4">
                  <p:embed/>
                  <p:pic>
                    <p:nvPicPr>
                      <p:cNvPr id="0" name="Object 12" descr="Large confetti"/>
                      <p:cNvPicPr>
                        <a:picLocks noChangeAspect="1" noChangeArrowheads="1"/>
                      </p:cNvPicPr>
                      <p:nvPr/>
                    </p:nvPicPr>
                    <p:blipFill>
                      <a:blip r:embed="rId13"/>
                      <a:srcRect/>
                      <a:stretch>
                        <a:fillRect/>
                      </a:stretch>
                    </p:blipFill>
                    <p:spPr bwMode="auto">
                      <a:xfrm>
                        <a:off x="1319905" y="5909461"/>
                        <a:ext cx="984250" cy="911225"/>
                      </a:xfrm>
                      <a:prstGeom prst="rect">
                        <a:avLst/>
                      </a:prstGeom>
                      <a:noFill/>
                      <a:ln>
                        <a:noFill/>
                      </a:ln>
                      <a:effectLst/>
                      <a:extLst>
                        <a:ext uri="{909E8E84-426E-40DD-AFC4-6F175D3DCCD1}">
                          <a14:hiddenFill xmlns:a14="http://schemas.microsoft.com/office/drawing/2010/main">
                            <a:pattFill prst="lgConfetti">
                              <a:fgClr>
                                <a:srgbClr val="5F5F5F"/>
                              </a:fgClr>
                              <a:bgClr>
                                <a:schemeClr val="bg1"/>
                              </a:bgClr>
                            </a:patt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86" name="Text Box 13" descr="Large confetti">
            <a:extLst>
              <a:ext uri="{FF2B5EF4-FFF2-40B4-BE49-F238E27FC236}">
                <a16:creationId xmlns:a16="http://schemas.microsoft.com/office/drawing/2014/main" id="{E314342C-53BA-45B2-B036-29E1DE7EC4F7}"/>
              </a:ext>
            </a:extLst>
          </p:cNvPr>
          <p:cNvSpPr txBox="1">
            <a:spLocks noChangeArrowheads="1"/>
          </p:cNvSpPr>
          <p:nvPr/>
        </p:nvSpPr>
        <p:spPr bwMode="auto">
          <a:xfrm>
            <a:off x="447322" y="6808529"/>
            <a:ext cx="48972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solidFill>
                  <a:srgbClr val="000000"/>
                </a:solidFill>
                <a:latin typeface="+mn-lt"/>
              </a:rPr>
              <a:t>It must be calculated experimentally, it can</a:t>
            </a:r>
          </a:p>
          <a:p>
            <a:pPr eaLnBrk="1" hangingPunct="1">
              <a:spcBef>
                <a:spcPct val="0"/>
              </a:spcBef>
              <a:buClrTx/>
              <a:buSzTx/>
              <a:buFontTx/>
              <a:buNone/>
            </a:pPr>
            <a:r>
              <a:rPr lang="en-US" altLang="en-US" sz="1800" dirty="0">
                <a:solidFill>
                  <a:srgbClr val="000000"/>
                </a:solidFill>
                <a:latin typeface="+mn-lt"/>
              </a:rPr>
              <a:t>positive or negative</a:t>
            </a:r>
          </a:p>
        </p:txBody>
      </p:sp>
      <p:sp>
        <p:nvSpPr>
          <p:cNvPr id="54287" name="Line 14">
            <a:extLst>
              <a:ext uri="{FF2B5EF4-FFF2-40B4-BE49-F238E27FC236}">
                <a16:creationId xmlns:a16="http://schemas.microsoft.com/office/drawing/2014/main" id="{2ACDAC01-3F37-4459-A773-D908CCBA6804}"/>
              </a:ext>
            </a:extLst>
          </p:cNvPr>
          <p:cNvSpPr>
            <a:spLocks noChangeShapeType="1"/>
          </p:cNvSpPr>
          <p:nvPr/>
        </p:nvSpPr>
        <p:spPr bwMode="auto">
          <a:xfrm>
            <a:off x="5105158" y="5182035"/>
            <a:ext cx="1734925" cy="850104"/>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4288" name="Object 15" descr="Large confetti">
            <a:extLst>
              <a:ext uri="{FF2B5EF4-FFF2-40B4-BE49-F238E27FC236}">
                <a16:creationId xmlns:a16="http://schemas.microsoft.com/office/drawing/2014/main" id="{E6EF9D76-B537-4E53-A37E-3AD1D72CF161}"/>
              </a:ext>
            </a:extLst>
          </p:cNvPr>
          <p:cNvGraphicFramePr>
            <a:graphicFrameLocks noChangeAspect="1"/>
          </p:cNvGraphicFramePr>
          <p:nvPr>
            <p:extLst>
              <p:ext uri="{D42A27DB-BD31-4B8C-83A1-F6EECF244321}">
                <p14:modId xmlns:p14="http://schemas.microsoft.com/office/powerpoint/2010/main" val="474562743"/>
              </p:ext>
            </p:extLst>
          </p:nvPr>
        </p:nvGraphicFramePr>
        <p:xfrm>
          <a:off x="7117580" y="5750510"/>
          <a:ext cx="1416050" cy="835025"/>
        </p:xfrm>
        <a:graphic>
          <a:graphicData uri="http://schemas.openxmlformats.org/presentationml/2006/ole">
            <mc:AlternateContent xmlns:mc="http://schemas.openxmlformats.org/markup-compatibility/2006">
              <mc:Choice xmlns:v="urn:schemas-microsoft-com:vml" Requires="v">
                <p:oleObj spid="_x0000_s54433" name="Equation" r:id="rId14" imgW="482400" imgH="215640" progId="Equation.DSMT4">
                  <p:embed/>
                </p:oleObj>
              </mc:Choice>
              <mc:Fallback>
                <p:oleObj name="Equation" r:id="rId14" imgW="482400" imgH="215640" progId="Equation.DSMT4">
                  <p:embed/>
                  <p:pic>
                    <p:nvPicPr>
                      <p:cNvPr id="0" name="Object 15" descr="Large confetti"/>
                      <p:cNvPicPr>
                        <a:picLocks noChangeAspect="1" noChangeArrowheads="1"/>
                      </p:cNvPicPr>
                      <p:nvPr/>
                    </p:nvPicPr>
                    <p:blipFill>
                      <a:blip r:embed="rId15"/>
                      <a:srcRect/>
                      <a:stretch>
                        <a:fillRect/>
                      </a:stretch>
                    </p:blipFill>
                    <p:spPr bwMode="auto">
                      <a:xfrm>
                        <a:off x="7117580" y="5750510"/>
                        <a:ext cx="1416050" cy="835025"/>
                      </a:xfrm>
                      <a:prstGeom prst="rect">
                        <a:avLst/>
                      </a:prstGeom>
                      <a:noFill/>
                      <a:ln>
                        <a:noFill/>
                      </a:ln>
                      <a:effectLst/>
                      <a:extLst>
                        <a:ext uri="{909E8E84-426E-40DD-AFC4-6F175D3DCCD1}">
                          <a14:hiddenFill xmlns:a14="http://schemas.microsoft.com/office/drawing/2010/main">
                            <a:pattFill prst="lgConfetti">
                              <a:fgClr>
                                <a:srgbClr val="5F5F5F"/>
                              </a:fgClr>
                              <a:bgClr>
                                <a:schemeClr val="bg1"/>
                              </a:bgClr>
                            </a:patt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89" name="Text Box 16" descr="Large confetti">
            <a:extLst>
              <a:ext uri="{FF2B5EF4-FFF2-40B4-BE49-F238E27FC236}">
                <a16:creationId xmlns:a16="http://schemas.microsoft.com/office/drawing/2014/main" id="{A6F55B84-30EF-48C1-90BA-3C0C5E7BADB6}"/>
              </a:ext>
            </a:extLst>
          </p:cNvPr>
          <p:cNvSpPr txBox="1">
            <a:spLocks noChangeArrowheads="1"/>
          </p:cNvSpPr>
          <p:nvPr/>
        </p:nvSpPr>
        <p:spPr bwMode="auto">
          <a:xfrm>
            <a:off x="8720049" y="6181064"/>
            <a:ext cx="17668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000" dirty="0">
                <a:solidFill>
                  <a:srgbClr val="000000"/>
                </a:solidFill>
                <a:latin typeface="+mn-lt"/>
              </a:rPr>
              <a:t>No interaction</a:t>
            </a:r>
          </a:p>
        </p:txBody>
      </p:sp>
      <p:graphicFrame>
        <p:nvGraphicFramePr>
          <p:cNvPr id="54290" name="Object 17">
            <a:extLst>
              <a:ext uri="{FF2B5EF4-FFF2-40B4-BE49-F238E27FC236}">
                <a16:creationId xmlns:a16="http://schemas.microsoft.com/office/drawing/2014/main" id="{9734E583-AEE5-40B0-BA92-E948E705679D}"/>
              </a:ext>
            </a:extLst>
          </p:cNvPr>
          <p:cNvGraphicFramePr>
            <a:graphicFrameLocks noChangeAspect="1"/>
          </p:cNvGraphicFramePr>
          <p:nvPr>
            <p:extLst>
              <p:ext uri="{D42A27DB-BD31-4B8C-83A1-F6EECF244321}">
                <p14:modId xmlns:p14="http://schemas.microsoft.com/office/powerpoint/2010/main" val="3525298868"/>
              </p:ext>
            </p:extLst>
          </p:nvPr>
        </p:nvGraphicFramePr>
        <p:xfrm>
          <a:off x="7211219" y="7131694"/>
          <a:ext cx="1630362" cy="952500"/>
        </p:xfrm>
        <a:graphic>
          <a:graphicData uri="http://schemas.openxmlformats.org/presentationml/2006/ole">
            <mc:AlternateContent xmlns:mc="http://schemas.openxmlformats.org/markup-compatibility/2006">
              <mc:Choice xmlns:v="urn:schemas-microsoft-com:vml" Requires="v">
                <p:oleObj spid="_x0000_s54434" name="Equation" r:id="rId16" imgW="444240" imgH="215640" progId="Equation.DSMT4">
                  <p:embed/>
                </p:oleObj>
              </mc:Choice>
              <mc:Fallback>
                <p:oleObj name="Equation" r:id="rId16" imgW="444240" imgH="215640" progId="Equation.DSMT4">
                  <p:embed/>
                  <p:pic>
                    <p:nvPicPr>
                      <p:cNvPr id="0" name="Object 17"/>
                      <p:cNvPicPr>
                        <a:picLocks noChangeAspect="1" noChangeArrowheads="1"/>
                      </p:cNvPicPr>
                      <p:nvPr/>
                    </p:nvPicPr>
                    <p:blipFill>
                      <a:blip r:embed="rId17"/>
                      <a:srcRect/>
                      <a:stretch>
                        <a:fillRect/>
                      </a:stretch>
                    </p:blipFill>
                    <p:spPr bwMode="auto">
                      <a:xfrm>
                        <a:off x="7211219" y="7131694"/>
                        <a:ext cx="1630362"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sz="1600" dirty="0">
                <a:solidFill>
                  <a:srgbClr val="000000"/>
                </a:solidFill>
              </a:rPr>
              <a:t>ABE 303 </a:t>
            </a:r>
          </a:p>
        </p:txBody>
      </p:sp>
      <p:sp>
        <p:nvSpPr>
          <p:cNvPr id="3" name="Down Arrow 2"/>
          <p:cNvSpPr/>
          <p:nvPr/>
        </p:nvSpPr>
        <p:spPr bwMode="auto">
          <a:xfrm>
            <a:off x="7825605" y="6525587"/>
            <a:ext cx="362178" cy="789613"/>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rgbClr val="000073"/>
        </a:solidFill>
        <a:effectLst/>
      </p:bgPr>
    </p:bg>
    <p:spTree>
      <p:nvGrpSpPr>
        <p:cNvPr id="1" name=""/>
        <p:cNvGrpSpPr/>
        <p:nvPr/>
      </p:nvGrpSpPr>
      <p:grpSpPr>
        <a:xfrm>
          <a:off x="0" y="0"/>
          <a:ext cx="0" cy="0"/>
          <a:chOff x="0" y="0"/>
          <a:chExt cx="0" cy="0"/>
        </a:xfrm>
      </p:grpSpPr>
      <p:sp>
        <p:nvSpPr>
          <p:cNvPr id="55299" name="Footer Placeholder 2">
            <a:extLst>
              <a:ext uri="{FF2B5EF4-FFF2-40B4-BE49-F238E27FC236}">
                <a16:creationId xmlns:a16="http://schemas.microsoft.com/office/drawing/2014/main" id="{BF37F54B-D65D-4866-B78F-91B613708AE1}"/>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t>Introduction</a:t>
            </a:r>
          </a:p>
        </p:txBody>
      </p:sp>
      <p:sp>
        <p:nvSpPr>
          <p:cNvPr id="55300" name="Slide Number Placeholder 3">
            <a:extLst>
              <a:ext uri="{FF2B5EF4-FFF2-40B4-BE49-F238E27FC236}">
                <a16:creationId xmlns:a16="http://schemas.microsoft.com/office/drawing/2014/main" id="{4C5DF571-AF74-477D-B635-39E45187E6B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2E279EE6-BD44-4A82-A645-C3D4AED0052C}" type="slidenum">
              <a:rPr lang="en-US" altLang="en-US" sz="1600"/>
              <a:pPr>
                <a:spcBef>
                  <a:spcPct val="0"/>
                </a:spcBef>
                <a:buClrTx/>
                <a:buSzTx/>
                <a:buFontTx/>
                <a:buNone/>
              </a:pPr>
              <a:t>39</a:t>
            </a:fld>
            <a:endParaRPr lang="en-US" altLang="en-US" sz="1600" dirty="0"/>
          </a:p>
        </p:txBody>
      </p:sp>
      <p:grpSp>
        <p:nvGrpSpPr>
          <p:cNvPr id="55301" name="Group 19">
            <a:extLst>
              <a:ext uri="{FF2B5EF4-FFF2-40B4-BE49-F238E27FC236}">
                <a16:creationId xmlns:a16="http://schemas.microsoft.com/office/drawing/2014/main" id="{4E0BEB85-B009-474B-BBDD-0221D1D1152E}"/>
              </a:ext>
            </a:extLst>
          </p:cNvPr>
          <p:cNvGrpSpPr>
            <a:grpSpLocks/>
          </p:cNvGrpSpPr>
          <p:nvPr/>
        </p:nvGrpSpPr>
        <p:grpSpPr bwMode="auto">
          <a:xfrm>
            <a:off x="3185318" y="1387477"/>
            <a:ext cx="5916613" cy="2451100"/>
            <a:chOff x="124" y="1108"/>
            <a:chExt cx="3727" cy="1544"/>
          </a:xfrm>
        </p:grpSpPr>
        <p:sp>
          <p:nvSpPr>
            <p:cNvPr id="55307" name="Text Box 7" descr="Large confetti">
              <a:extLst>
                <a:ext uri="{FF2B5EF4-FFF2-40B4-BE49-F238E27FC236}">
                  <a16:creationId xmlns:a16="http://schemas.microsoft.com/office/drawing/2014/main" id="{732DFE38-5702-4852-8E96-21BB58E244A8}"/>
                </a:ext>
              </a:extLst>
            </p:cNvPr>
            <p:cNvSpPr txBox="1">
              <a:spLocks noChangeArrowheads="1"/>
            </p:cNvSpPr>
            <p:nvPr/>
          </p:nvSpPr>
          <p:spPr bwMode="auto">
            <a:xfrm>
              <a:off x="124" y="1200"/>
              <a:ext cx="8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latin typeface="Times New Roman" panose="02020603050405020304" pitchFamily="18" charset="0"/>
                </a:rPr>
                <a:t>Closed Pore</a:t>
              </a:r>
            </a:p>
          </p:txBody>
        </p:sp>
        <p:sp>
          <p:nvSpPr>
            <p:cNvPr id="55308" name="Freeform 2" descr="Wide upward diagonal">
              <a:extLst>
                <a:ext uri="{FF2B5EF4-FFF2-40B4-BE49-F238E27FC236}">
                  <a16:creationId xmlns:a16="http://schemas.microsoft.com/office/drawing/2014/main" id="{42DB5621-690C-410C-85F8-1CA22F5C4048}"/>
                </a:ext>
              </a:extLst>
            </p:cNvPr>
            <p:cNvSpPr>
              <a:spLocks/>
            </p:cNvSpPr>
            <p:nvPr/>
          </p:nvSpPr>
          <p:spPr bwMode="auto">
            <a:xfrm>
              <a:off x="963" y="1108"/>
              <a:ext cx="1856" cy="1544"/>
            </a:xfrm>
            <a:custGeom>
              <a:avLst/>
              <a:gdLst>
                <a:gd name="T0" fmla="*/ 39 w 1856"/>
                <a:gd name="T1" fmla="*/ 7 h 1543"/>
                <a:gd name="T2" fmla="*/ 832 w 1856"/>
                <a:gd name="T3" fmla="*/ 7 h 1543"/>
                <a:gd name="T4" fmla="*/ 883 w 1856"/>
                <a:gd name="T5" fmla="*/ 128 h 1543"/>
                <a:gd name="T6" fmla="*/ 1018 w 1856"/>
                <a:gd name="T7" fmla="*/ 218 h 1543"/>
                <a:gd name="T8" fmla="*/ 1248 w 1856"/>
                <a:gd name="T9" fmla="*/ 224 h 1543"/>
                <a:gd name="T10" fmla="*/ 1389 w 1856"/>
                <a:gd name="T11" fmla="*/ 135 h 1543"/>
                <a:gd name="T12" fmla="*/ 1427 w 1856"/>
                <a:gd name="T13" fmla="*/ 0 h 1543"/>
                <a:gd name="T14" fmla="*/ 1856 w 1856"/>
                <a:gd name="T15" fmla="*/ 0 h 1543"/>
                <a:gd name="T16" fmla="*/ 1856 w 1856"/>
                <a:gd name="T17" fmla="*/ 295 h 1543"/>
                <a:gd name="T18" fmla="*/ 1779 w 1856"/>
                <a:gd name="T19" fmla="*/ 327 h 1543"/>
                <a:gd name="T20" fmla="*/ 1696 w 1856"/>
                <a:gd name="T21" fmla="*/ 416 h 1543"/>
                <a:gd name="T22" fmla="*/ 1671 w 1856"/>
                <a:gd name="T23" fmla="*/ 551 h 1543"/>
                <a:gd name="T24" fmla="*/ 1690 w 1856"/>
                <a:gd name="T25" fmla="*/ 685 h 1543"/>
                <a:gd name="T26" fmla="*/ 1747 w 1856"/>
                <a:gd name="T27" fmla="*/ 749 h 1543"/>
                <a:gd name="T28" fmla="*/ 1843 w 1856"/>
                <a:gd name="T29" fmla="*/ 799 h 1543"/>
                <a:gd name="T30" fmla="*/ 1843 w 1856"/>
                <a:gd name="T31" fmla="*/ 1497 h 1543"/>
                <a:gd name="T32" fmla="*/ 1709 w 1856"/>
                <a:gd name="T33" fmla="*/ 1497 h 1543"/>
                <a:gd name="T34" fmla="*/ 1677 w 1856"/>
                <a:gd name="T35" fmla="*/ 1395 h 1543"/>
                <a:gd name="T36" fmla="*/ 1613 w 1856"/>
                <a:gd name="T37" fmla="*/ 1331 h 1543"/>
                <a:gd name="T38" fmla="*/ 1517 w 1856"/>
                <a:gd name="T39" fmla="*/ 1299 h 1543"/>
                <a:gd name="T40" fmla="*/ 1389 w 1856"/>
                <a:gd name="T41" fmla="*/ 1292 h 1543"/>
                <a:gd name="T42" fmla="*/ 1319 w 1856"/>
                <a:gd name="T43" fmla="*/ 1318 h 1543"/>
                <a:gd name="T44" fmla="*/ 1242 w 1856"/>
                <a:gd name="T45" fmla="*/ 1388 h 1543"/>
                <a:gd name="T46" fmla="*/ 1203 w 1856"/>
                <a:gd name="T47" fmla="*/ 1478 h 1543"/>
                <a:gd name="T48" fmla="*/ 1197 w 1856"/>
                <a:gd name="T49" fmla="*/ 1523 h 1543"/>
                <a:gd name="T50" fmla="*/ 992 w 1856"/>
                <a:gd name="T51" fmla="*/ 1523 h 1543"/>
                <a:gd name="T52" fmla="*/ 954 w 1856"/>
                <a:gd name="T53" fmla="*/ 1439 h 1543"/>
                <a:gd name="T54" fmla="*/ 845 w 1856"/>
                <a:gd name="T55" fmla="*/ 1363 h 1543"/>
                <a:gd name="T56" fmla="*/ 685 w 1856"/>
                <a:gd name="T57" fmla="*/ 1331 h 1543"/>
                <a:gd name="T58" fmla="*/ 551 w 1856"/>
                <a:gd name="T59" fmla="*/ 1382 h 1543"/>
                <a:gd name="T60" fmla="*/ 480 w 1856"/>
                <a:gd name="T61" fmla="*/ 1484 h 1543"/>
                <a:gd name="T62" fmla="*/ 474 w 1856"/>
                <a:gd name="T63" fmla="*/ 1555 h 1543"/>
                <a:gd name="T64" fmla="*/ 0 w 1856"/>
                <a:gd name="T65" fmla="*/ 1555 h 1543"/>
                <a:gd name="T66" fmla="*/ 0 w 1856"/>
                <a:gd name="T67" fmla="*/ 1369 h 1543"/>
                <a:gd name="T68" fmla="*/ 109 w 1856"/>
                <a:gd name="T69" fmla="*/ 1363 h 1543"/>
                <a:gd name="T70" fmla="*/ 199 w 1856"/>
                <a:gd name="T71" fmla="*/ 1260 h 1543"/>
                <a:gd name="T72" fmla="*/ 218 w 1856"/>
                <a:gd name="T73" fmla="*/ 1132 h 1543"/>
                <a:gd name="T74" fmla="*/ 199 w 1856"/>
                <a:gd name="T75" fmla="*/ 1036 h 1543"/>
                <a:gd name="T76" fmla="*/ 103 w 1856"/>
                <a:gd name="T77" fmla="*/ 921 h 1543"/>
                <a:gd name="T78" fmla="*/ 0 w 1856"/>
                <a:gd name="T79" fmla="*/ 889 h 1543"/>
                <a:gd name="T80" fmla="*/ 0 w 1856"/>
                <a:gd name="T81" fmla="*/ 7 h 1543"/>
                <a:gd name="T82" fmla="*/ 77 w 1856"/>
                <a:gd name="T83" fmla="*/ 0 h 15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56"/>
                <a:gd name="T127" fmla="*/ 0 h 1543"/>
                <a:gd name="T128" fmla="*/ 1856 w 1856"/>
                <a:gd name="T129" fmla="*/ 1543 h 15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56" h="1543">
                  <a:moveTo>
                    <a:pt x="39" y="7"/>
                  </a:moveTo>
                  <a:lnTo>
                    <a:pt x="832" y="7"/>
                  </a:lnTo>
                  <a:lnTo>
                    <a:pt x="883" y="128"/>
                  </a:lnTo>
                  <a:lnTo>
                    <a:pt x="1018" y="218"/>
                  </a:lnTo>
                  <a:lnTo>
                    <a:pt x="1248" y="224"/>
                  </a:lnTo>
                  <a:lnTo>
                    <a:pt x="1389" y="135"/>
                  </a:lnTo>
                  <a:lnTo>
                    <a:pt x="1427" y="0"/>
                  </a:lnTo>
                  <a:lnTo>
                    <a:pt x="1856" y="0"/>
                  </a:lnTo>
                  <a:lnTo>
                    <a:pt x="1856" y="295"/>
                  </a:lnTo>
                  <a:lnTo>
                    <a:pt x="1779" y="327"/>
                  </a:lnTo>
                  <a:lnTo>
                    <a:pt x="1696" y="416"/>
                  </a:lnTo>
                  <a:lnTo>
                    <a:pt x="1671" y="551"/>
                  </a:lnTo>
                  <a:lnTo>
                    <a:pt x="1690" y="685"/>
                  </a:lnTo>
                  <a:lnTo>
                    <a:pt x="1747" y="749"/>
                  </a:lnTo>
                  <a:lnTo>
                    <a:pt x="1843" y="787"/>
                  </a:lnTo>
                  <a:lnTo>
                    <a:pt x="1843" y="1485"/>
                  </a:lnTo>
                  <a:lnTo>
                    <a:pt x="1709" y="1485"/>
                  </a:lnTo>
                  <a:lnTo>
                    <a:pt x="1677" y="1383"/>
                  </a:lnTo>
                  <a:lnTo>
                    <a:pt x="1613" y="1319"/>
                  </a:lnTo>
                  <a:lnTo>
                    <a:pt x="1517" y="1287"/>
                  </a:lnTo>
                  <a:lnTo>
                    <a:pt x="1389" y="1280"/>
                  </a:lnTo>
                  <a:lnTo>
                    <a:pt x="1319" y="1306"/>
                  </a:lnTo>
                  <a:lnTo>
                    <a:pt x="1242" y="1376"/>
                  </a:lnTo>
                  <a:lnTo>
                    <a:pt x="1203" y="1466"/>
                  </a:lnTo>
                  <a:lnTo>
                    <a:pt x="1197" y="1511"/>
                  </a:lnTo>
                  <a:lnTo>
                    <a:pt x="992" y="1511"/>
                  </a:lnTo>
                  <a:lnTo>
                    <a:pt x="954" y="1427"/>
                  </a:lnTo>
                  <a:lnTo>
                    <a:pt x="845" y="1351"/>
                  </a:lnTo>
                  <a:lnTo>
                    <a:pt x="685" y="1319"/>
                  </a:lnTo>
                  <a:lnTo>
                    <a:pt x="551" y="1370"/>
                  </a:lnTo>
                  <a:lnTo>
                    <a:pt x="480" y="1472"/>
                  </a:lnTo>
                  <a:lnTo>
                    <a:pt x="474" y="1543"/>
                  </a:lnTo>
                  <a:lnTo>
                    <a:pt x="0" y="1543"/>
                  </a:lnTo>
                  <a:lnTo>
                    <a:pt x="0" y="1357"/>
                  </a:lnTo>
                  <a:lnTo>
                    <a:pt x="109" y="1351"/>
                  </a:lnTo>
                  <a:lnTo>
                    <a:pt x="199" y="1248"/>
                  </a:lnTo>
                  <a:lnTo>
                    <a:pt x="218" y="1120"/>
                  </a:lnTo>
                  <a:lnTo>
                    <a:pt x="199" y="1024"/>
                  </a:lnTo>
                  <a:lnTo>
                    <a:pt x="103" y="909"/>
                  </a:lnTo>
                  <a:lnTo>
                    <a:pt x="0" y="877"/>
                  </a:lnTo>
                  <a:lnTo>
                    <a:pt x="0" y="7"/>
                  </a:lnTo>
                  <a:lnTo>
                    <a:pt x="77" y="0"/>
                  </a:lnTo>
                </a:path>
              </a:pathLst>
            </a:custGeom>
            <a:pattFill prst="wdUpDiag">
              <a:fgClr>
                <a:srgbClr val="5F5F5F"/>
              </a:fgClr>
              <a:bgClr>
                <a:schemeClr val="bg1"/>
              </a:bgClr>
            </a:pattFill>
            <a:ln w="44450">
              <a:solidFill>
                <a:schemeClr val="tx1"/>
              </a:solidFill>
              <a:round/>
              <a:headEnd/>
              <a:tailEnd/>
            </a:ln>
          </p:spPr>
          <p:txBody>
            <a:bodyPr wrap="none" anchor="ctr"/>
            <a:lstStyle/>
            <a:p>
              <a:endParaRPr lang="en-US"/>
            </a:p>
          </p:txBody>
        </p:sp>
        <p:sp>
          <p:nvSpPr>
            <p:cNvPr id="55309" name="Oval 3">
              <a:extLst>
                <a:ext uri="{FF2B5EF4-FFF2-40B4-BE49-F238E27FC236}">
                  <a16:creationId xmlns:a16="http://schemas.microsoft.com/office/drawing/2014/main" id="{733A0395-B65D-4C7B-9EDC-26F7711C87EF}"/>
                </a:ext>
              </a:extLst>
            </p:cNvPr>
            <p:cNvSpPr>
              <a:spLocks noChangeArrowheads="1"/>
            </p:cNvSpPr>
            <p:nvPr/>
          </p:nvSpPr>
          <p:spPr bwMode="auto">
            <a:xfrm>
              <a:off x="1206" y="1364"/>
              <a:ext cx="340" cy="333"/>
            </a:xfrm>
            <a:prstGeom prst="ellipse">
              <a:avLst/>
            </a:prstGeom>
            <a:solidFill>
              <a:srgbClr val="FFFFFF"/>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5310" name="Oval 4">
              <a:extLst>
                <a:ext uri="{FF2B5EF4-FFF2-40B4-BE49-F238E27FC236}">
                  <a16:creationId xmlns:a16="http://schemas.microsoft.com/office/drawing/2014/main" id="{55A4E714-9D40-43BB-A4E6-86669030EA9B}"/>
                </a:ext>
              </a:extLst>
            </p:cNvPr>
            <p:cNvSpPr>
              <a:spLocks noChangeArrowheads="1"/>
            </p:cNvSpPr>
            <p:nvPr/>
          </p:nvSpPr>
          <p:spPr bwMode="auto">
            <a:xfrm>
              <a:off x="2006" y="1537"/>
              <a:ext cx="436" cy="442"/>
            </a:xfrm>
            <a:prstGeom prst="ellipse">
              <a:avLst/>
            </a:prstGeom>
            <a:solidFill>
              <a:srgbClr val="FFFFFF"/>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5311" name="Oval 5">
              <a:extLst>
                <a:ext uri="{FF2B5EF4-FFF2-40B4-BE49-F238E27FC236}">
                  <a16:creationId xmlns:a16="http://schemas.microsoft.com/office/drawing/2014/main" id="{78590734-C7FB-45C3-B005-21CED9EEAD99}"/>
                </a:ext>
              </a:extLst>
            </p:cNvPr>
            <p:cNvSpPr>
              <a:spLocks noChangeArrowheads="1"/>
            </p:cNvSpPr>
            <p:nvPr/>
          </p:nvSpPr>
          <p:spPr bwMode="auto">
            <a:xfrm>
              <a:off x="1397" y="2056"/>
              <a:ext cx="232" cy="231"/>
            </a:xfrm>
            <a:prstGeom prst="ellipse">
              <a:avLst/>
            </a:prstGeom>
            <a:solidFill>
              <a:srgbClr val="FFFFFF"/>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5312" name="Line 6">
              <a:extLst>
                <a:ext uri="{FF2B5EF4-FFF2-40B4-BE49-F238E27FC236}">
                  <a16:creationId xmlns:a16="http://schemas.microsoft.com/office/drawing/2014/main" id="{FD899CC2-C299-405E-8B92-135C4A6BE960}"/>
                </a:ext>
              </a:extLst>
            </p:cNvPr>
            <p:cNvSpPr>
              <a:spLocks noChangeShapeType="1"/>
            </p:cNvSpPr>
            <p:nvPr/>
          </p:nvSpPr>
          <p:spPr bwMode="auto">
            <a:xfrm>
              <a:off x="809" y="1422"/>
              <a:ext cx="570" cy="12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13" name="Line 8">
              <a:extLst>
                <a:ext uri="{FF2B5EF4-FFF2-40B4-BE49-F238E27FC236}">
                  <a16:creationId xmlns:a16="http://schemas.microsoft.com/office/drawing/2014/main" id="{05CD1E97-3A6D-42E6-8ADD-47A13E040C4D}"/>
                </a:ext>
              </a:extLst>
            </p:cNvPr>
            <p:cNvSpPr>
              <a:spLocks noChangeShapeType="1"/>
            </p:cNvSpPr>
            <p:nvPr/>
          </p:nvSpPr>
          <p:spPr bwMode="auto">
            <a:xfrm flipH="1">
              <a:off x="2704" y="1575"/>
              <a:ext cx="333" cy="109"/>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14" name="Text Box 9" descr="Large confetti">
              <a:extLst>
                <a:ext uri="{FF2B5EF4-FFF2-40B4-BE49-F238E27FC236}">
                  <a16:creationId xmlns:a16="http://schemas.microsoft.com/office/drawing/2014/main" id="{04CA4253-C393-43B8-9159-6CD74BC877B4}"/>
                </a:ext>
              </a:extLst>
            </p:cNvPr>
            <p:cNvSpPr txBox="1">
              <a:spLocks noChangeArrowheads="1"/>
            </p:cNvSpPr>
            <p:nvPr/>
          </p:nvSpPr>
          <p:spPr bwMode="auto">
            <a:xfrm>
              <a:off x="3036" y="1279"/>
              <a:ext cx="73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latin typeface="Times New Roman" panose="02020603050405020304" pitchFamily="18" charset="0"/>
                </a:rPr>
                <a:t>Open Pore</a:t>
              </a:r>
            </a:p>
          </p:txBody>
        </p:sp>
        <p:sp>
          <p:nvSpPr>
            <p:cNvPr id="55315" name="Line 10">
              <a:extLst>
                <a:ext uri="{FF2B5EF4-FFF2-40B4-BE49-F238E27FC236}">
                  <a16:creationId xmlns:a16="http://schemas.microsoft.com/office/drawing/2014/main" id="{6C3B8EB2-91BF-4045-8227-A8DB1E5299DE}"/>
                </a:ext>
              </a:extLst>
            </p:cNvPr>
            <p:cNvSpPr>
              <a:spLocks noChangeShapeType="1"/>
            </p:cNvSpPr>
            <p:nvPr/>
          </p:nvSpPr>
          <p:spPr bwMode="auto">
            <a:xfrm flipH="1" flipV="1">
              <a:off x="2544" y="2159"/>
              <a:ext cx="563" cy="45"/>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16" name="Text Box 11" descr="Large confetti">
              <a:extLst>
                <a:ext uri="{FF2B5EF4-FFF2-40B4-BE49-F238E27FC236}">
                  <a16:creationId xmlns:a16="http://schemas.microsoft.com/office/drawing/2014/main" id="{8A6C7623-97AF-4688-B36E-BA749F081119}"/>
                </a:ext>
              </a:extLst>
            </p:cNvPr>
            <p:cNvSpPr txBox="1">
              <a:spLocks noChangeArrowheads="1"/>
            </p:cNvSpPr>
            <p:nvPr/>
          </p:nvSpPr>
          <p:spPr bwMode="auto">
            <a:xfrm>
              <a:off x="3145" y="2036"/>
              <a:ext cx="70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latin typeface="Times New Roman" panose="02020603050405020304" pitchFamily="18" charset="0"/>
                </a:rPr>
                <a:t>Material</a:t>
              </a:r>
            </a:p>
            <a:p>
              <a:pPr eaLnBrk="1" hangingPunct="1">
                <a:spcBef>
                  <a:spcPct val="0"/>
                </a:spcBef>
                <a:buClrTx/>
                <a:buSzTx/>
                <a:buFontTx/>
                <a:buNone/>
              </a:pPr>
              <a:r>
                <a:rPr lang="en-US" altLang="en-US" sz="1800">
                  <a:latin typeface="Times New Roman" panose="02020603050405020304" pitchFamily="18" charset="0"/>
                </a:rPr>
                <a:t>Substance</a:t>
              </a:r>
            </a:p>
          </p:txBody>
        </p:sp>
      </p:grpSp>
      <p:sp>
        <p:nvSpPr>
          <p:cNvPr id="55302" name="Text Box 13" descr="Large confetti">
            <a:extLst>
              <a:ext uri="{FF2B5EF4-FFF2-40B4-BE49-F238E27FC236}">
                <a16:creationId xmlns:a16="http://schemas.microsoft.com/office/drawing/2014/main" id="{030B7F01-CC5F-415E-B99E-DBEC7AB83857}"/>
              </a:ext>
            </a:extLst>
          </p:cNvPr>
          <p:cNvSpPr txBox="1">
            <a:spLocks noChangeArrowheads="1"/>
          </p:cNvSpPr>
          <p:nvPr/>
        </p:nvSpPr>
        <p:spPr bwMode="auto">
          <a:xfrm>
            <a:off x="3459163" y="230189"/>
            <a:ext cx="2684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800" b="1" u="sng">
                <a:solidFill>
                  <a:srgbClr val="FFFF00"/>
                </a:solidFill>
                <a:latin typeface="Times New Roman" panose="02020603050405020304" pitchFamily="18" charset="0"/>
              </a:rPr>
              <a:t>Particle Density</a:t>
            </a:r>
            <a:r>
              <a:rPr lang="en-US" altLang="en-US" sz="1800">
                <a:latin typeface="Times New Roman" panose="02020603050405020304" pitchFamily="18" charset="0"/>
              </a:rPr>
              <a:t> </a:t>
            </a:r>
          </a:p>
        </p:txBody>
      </p:sp>
      <p:graphicFrame>
        <p:nvGraphicFramePr>
          <p:cNvPr id="55303" name="Object 14">
            <a:extLst>
              <a:ext uri="{FF2B5EF4-FFF2-40B4-BE49-F238E27FC236}">
                <a16:creationId xmlns:a16="http://schemas.microsoft.com/office/drawing/2014/main" id="{422BB1B6-1BB9-44C4-8942-3A3D805B71A6}"/>
              </a:ext>
            </a:extLst>
          </p:cNvPr>
          <p:cNvGraphicFramePr>
            <a:graphicFrameLocks noChangeAspect="1"/>
          </p:cNvGraphicFramePr>
          <p:nvPr/>
        </p:nvGraphicFramePr>
        <p:xfrm>
          <a:off x="6148389" y="219076"/>
          <a:ext cx="866775" cy="658813"/>
        </p:xfrm>
        <a:graphic>
          <a:graphicData uri="http://schemas.openxmlformats.org/presentationml/2006/ole">
            <mc:AlternateContent xmlns:mc="http://schemas.openxmlformats.org/markup-compatibility/2006">
              <mc:Choice xmlns:v="urn:schemas-microsoft-com:vml" Requires="v">
                <p:oleObj spid="_x0000_s55361" name="Equation" r:id="rId6" imgW="247616" imgH="171566" progId="Equation.3">
                  <p:embed/>
                </p:oleObj>
              </mc:Choice>
              <mc:Fallback>
                <p:oleObj name="Equation" r:id="rId6" imgW="247616" imgH="171566"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8389" y="219076"/>
                        <a:ext cx="866775"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4" name="Object 15">
            <a:extLst>
              <a:ext uri="{FF2B5EF4-FFF2-40B4-BE49-F238E27FC236}">
                <a16:creationId xmlns:a16="http://schemas.microsoft.com/office/drawing/2014/main" id="{0B2B1E99-36C8-46A0-8C20-7F929340DCF7}"/>
              </a:ext>
            </a:extLst>
          </p:cNvPr>
          <p:cNvGraphicFramePr>
            <a:graphicFrameLocks noChangeAspect="1"/>
          </p:cNvGraphicFramePr>
          <p:nvPr>
            <p:extLst>
              <p:ext uri="{D42A27DB-BD31-4B8C-83A1-F6EECF244321}">
                <p14:modId xmlns:p14="http://schemas.microsoft.com/office/powerpoint/2010/main" val="347488917"/>
              </p:ext>
            </p:extLst>
          </p:nvPr>
        </p:nvGraphicFramePr>
        <p:xfrm>
          <a:off x="3563938" y="4630738"/>
          <a:ext cx="6049962" cy="1309687"/>
        </p:xfrm>
        <a:graphic>
          <a:graphicData uri="http://schemas.openxmlformats.org/presentationml/2006/ole">
            <mc:AlternateContent xmlns:mc="http://schemas.openxmlformats.org/markup-compatibility/2006">
              <mc:Choice xmlns:v="urn:schemas-microsoft-com:vml" Requires="v">
                <p:oleObj spid="_x0000_s55362" name="Equation" r:id="rId8" imgW="2311200" imgH="431640" progId="Equation.DSMT4">
                  <p:embed/>
                </p:oleObj>
              </mc:Choice>
              <mc:Fallback>
                <p:oleObj name="Equation" r:id="rId8" imgW="2311200" imgH="431640" progId="Equation.DSMT4">
                  <p:embed/>
                  <p:pic>
                    <p:nvPicPr>
                      <p:cNvPr id="0" name="Object 15"/>
                      <p:cNvPicPr>
                        <a:picLocks noChangeAspect="1" noChangeArrowheads="1"/>
                      </p:cNvPicPr>
                      <p:nvPr/>
                    </p:nvPicPr>
                    <p:blipFill>
                      <a:blip r:embed="rId9"/>
                      <a:srcRect/>
                      <a:stretch>
                        <a:fillRect/>
                      </a:stretch>
                    </p:blipFill>
                    <p:spPr bwMode="auto">
                      <a:xfrm>
                        <a:off x="3563938" y="4630738"/>
                        <a:ext cx="6049962" cy="1309687"/>
                      </a:xfrm>
                      <a:prstGeom prst="rect">
                        <a:avLst/>
                      </a:prstGeom>
                      <a:noFill/>
                      <a:ln>
                        <a:noFill/>
                      </a:ln>
                      <a:effectLst/>
                      <a:extLst/>
                    </p:spPr>
                  </p:pic>
                </p:oleObj>
              </mc:Fallback>
            </mc:AlternateContent>
          </a:graphicData>
        </a:graphic>
      </p:graphicFrame>
      <p:sp>
        <p:nvSpPr>
          <p:cNvPr id="55305" name="Line 16">
            <a:extLst>
              <a:ext uri="{FF2B5EF4-FFF2-40B4-BE49-F238E27FC236}">
                <a16:creationId xmlns:a16="http://schemas.microsoft.com/office/drawing/2014/main" id="{D547D3A9-CD56-49B3-B820-D9C25438A9E1}"/>
              </a:ext>
            </a:extLst>
          </p:cNvPr>
          <p:cNvSpPr>
            <a:spLocks noChangeShapeType="1"/>
          </p:cNvSpPr>
          <p:nvPr/>
        </p:nvSpPr>
        <p:spPr bwMode="auto">
          <a:xfrm flipV="1">
            <a:off x="5074445" y="5965826"/>
            <a:ext cx="1069180" cy="13938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5306" name="Text Box 17" descr="Large confetti">
            <a:extLst>
              <a:ext uri="{FF2B5EF4-FFF2-40B4-BE49-F238E27FC236}">
                <a16:creationId xmlns:a16="http://schemas.microsoft.com/office/drawing/2014/main" id="{D283BE30-4D6E-41CC-8726-C3C6FB061C2A}"/>
              </a:ext>
            </a:extLst>
          </p:cNvPr>
          <p:cNvSpPr txBox="1">
            <a:spLocks noChangeArrowheads="1"/>
          </p:cNvSpPr>
          <p:nvPr/>
        </p:nvSpPr>
        <p:spPr bwMode="auto">
          <a:xfrm>
            <a:off x="2776539" y="7359650"/>
            <a:ext cx="3079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latin typeface="Times New Roman" panose="02020603050405020304" pitchFamily="18" charset="0"/>
              </a:rPr>
              <a:t>It includes closed pores</a:t>
            </a:r>
          </a:p>
        </p:txBody>
      </p:sp>
      <p:sp>
        <p:nvSpPr>
          <p:cNvPr id="2" name="Date Placeholder 1"/>
          <p:cNvSpPr>
            <a:spLocks noGrp="1"/>
          </p:cNvSpPr>
          <p:nvPr>
            <p:ph type="dt" sz="half" idx="10"/>
          </p:nvPr>
        </p:nvSpPr>
        <p:spPr/>
        <p:txBody>
          <a:bodyPr/>
          <a:lstStyle/>
          <a:p>
            <a:pPr>
              <a:defRPr/>
            </a:pPr>
            <a:r>
              <a:rPr lang="en-US" sz="1600" dirty="0"/>
              <a:t>ABE 303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9" name="Footer Placeholder 2">
            <a:extLst>
              <a:ext uri="{FF2B5EF4-FFF2-40B4-BE49-F238E27FC236}">
                <a16:creationId xmlns:a16="http://schemas.microsoft.com/office/drawing/2014/main" id="{4D62EDD4-5DB8-44CD-BCE0-1793514C189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2000" dirty="0">
                <a:solidFill>
                  <a:srgbClr val="000000"/>
                </a:solidFill>
              </a:rPr>
              <a:t>Introduction</a:t>
            </a:r>
          </a:p>
        </p:txBody>
      </p:sp>
      <p:sp>
        <p:nvSpPr>
          <p:cNvPr id="19460" name="Slide Number Placeholder 3">
            <a:extLst>
              <a:ext uri="{FF2B5EF4-FFF2-40B4-BE49-F238E27FC236}">
                <a16:creationId xmlns:a16="http://schemas.microsoft.com/office/drawing/2014/main" id="{BC5F2E2C-9E71-4A97-8CF1-94B9F63B3995}"/>
              </a:ext>
            </a:extLst>
          </p:cNvPr>
          <p:cNvSpPr>
            <a:spLocks noGrp="1"/>
          </p:cNvSpPr>
          <p:nvPr>
            <p:ph type="sldNum" sz="quarter" idx="12"/>
          </p:nvPr>
        </p:nvSpPr>
        <p:spPr>
          <a:xfrm>
            <a:off x="11120284" y="8324850"/>
            <a:ext cx="462116"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7037ADA5-18BC-43A9-9719-ECA65B775D80}" type="slidenum">
              <a:rPr lang="en-US" altLang="en-US" sz="2000">
                <a:solidFill>
                  <a:srgbClr val="000000"/>
                </a:solidFill>
              </a:rPr>
              <a:pPr>
                <a:spcBef>
                  <a:spcPct val="0"/>
                </a:spcBef>
                <a:buClrTx/>
                <a:buSzTx/>
                <a:buFontTx/>
                <a:buNone/>
              </a:pPr>
              <a:t>4</a:t>
            </a:fld>
            <a:endParaRPr lang="en-US" altLang="en-US" sz="2000" dirty="0">
              <a:solidFill>
                <a:srgbClr val="000000"/>
              </a:solidFill>
            </a:endParaRPr>
          </a:p>
        </p:txBody>
      </p:sp>
      <p:sp>
        <p:nvSpPr>
          <p:cNvPr id="19461" name="Rectangle 2">
            <a:extLst>
              <a:ext uri="{FF2B5EF4-FFF2-40B4-BE49-F238E27FC236}">
                <a16:creationId xmlns:a16="http://schemas.microsoft.com/office/drawing/2014/main" id="{B808AB47-96BE-4D33-A05C-9D0C79490FA7}"/>
              </a:ext>
            </a:extLst>
          </p:cNvPr>
          <p:cNvSpPr>
            <a:spLocks noChangeArrowheads="1"/>
          </p:cNvSpPr>
          <p:nvPr/>
        </p:nvSpPr>
        <p:spPr bwMode="auto">
          <a:xfrm>
            <a:off x="3703108" y="321580"/>
            <a:ext cx="4633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u="sng" dirty="0">
                <a:solidFill>
                  <a:srgbClr val="000000"/>
                </a:solidFill>
                <a:latin typeface="Times New Roman" panose="02020603050405020304" pitchFamily="18" charset="0"/>
              </a:rPr>
              <a:t>NON-INTRINSIC PROPERTIES</a:t>
            </a:r>
          </a:p>
        </p:txBody>
      </p:sp>
      <p:sp>
        <p:nvSpPr>
          <p:cNvPr id="19462" name="Text Box 3">
            <a:extLst>
              <a:ext uri="{FF2B5EF4-FFF2-40B4-BE49-F238E27FC236}">
                <a16:creationId xmlns:a16="http://schemas.microsoft.com/office/drawing/2014/main" id="{F62E4B3A-DA00-4160-A47F-3660A8F29CF9}"/>
              </a:ext>
            </a:extLst>
          </p:cNvPr>
          <p:cNvSpPr txBox="1">
            <a:spLocks noChangeArrowheads="1"/>
          </p:cNvSpPr>
          <p:nvPr/>
        </p:nvSpPr>
        <p:spPr bwMode="auto">
          <a:xfrm>
            <a:off x="280219" y="1219200"/>
            <a:ext cx="1166597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61963" indent="-461963">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dirty="0">
                <a:solidFill>
                  <a:srgbClr val="000000"/>
                </a:solidFill>
                <a:latin typeface="+mn-lt"/>
              </a:rPr>
              <a:t>(a) It depends on, or has to do with, the sizes and/or shapes of pieces, or interactions between pieces of the material</a:t>
            </a: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None/>
            </a:pPr>
            <a:r>
              <a:rPr lang="en-US" altLang="en-US" sz="2400" b="1" dirty="0">
                <a:solidFill>
                  <a:srgbClr val="000000"/>
                </a:solidFill>
                <a:latin typeface="+mn-lt"/>
              </a:rPr>
              <a:t>(</a:t>
            </a:r>
            <a:r>
              <a:rPr lang="en-US" altLang="en-US" sz="2400" dirty="0">
                <a:solidFill>
                  <a:srgbClr val="000000"/>
                </a:solidFill>
                <a:latin typeface="+mn-lt"/>
              </a:rPr>
              <a:t>b) </a:t>
            </a:r>
            <a:r>
              <a:rPr lang="en-US" altLang="en-US" sz="2400" b="1" dirty="0">
                <a:solidFill>
                  <a:srgbClr val="000000"/>
                </a:solidFill>
                <a:latin typeface="+mn-lt"/>
              </a:rPr>
              <a:t>A property that depends either wholly or in part on the system in which the material finds itself (e.g. heat transfer coefficient)</a:t>
            </a:r>
          </a:p>
        </p:txBody>
      </p:sp>
      <p:sp>
        <p:nvSpPr>
          <p:cNvPr id="19463" name="Line 4">
            <a:extLst>
              <a:ext uri="{FF2B5EF4-FFF2-40B4-BE49-F238E27FC236}">
                <a16:creationId xmlns:a16="http://schemas.microsoft.com/office/drawing/2014/main" id="{DFCF6EBD-01B6-4A12-BE6D-35213C360D56}"/>
              </a:ext>
            </a:extLst>
          </p:cNvPr>
          <p:cNvSpPr>
            <a:spLocks noChangeShapeType="1"/>
          </p:cNvSpPr>
          <p:nvPr/>
        </p:nvSpPr>
        <p:spPr bwMode="auto">
          <a:xfrm>
            <a:off x="4495800" y="4724400"/>
            <a:ext cx="373380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4" name="Freeform 5">
            <a:extLst>
              <a:ext uri="{FF2B5EF4-FFF2-40B4-BE49-F238E27FC236}">
                <a16:creationId xmlns:a16="http://schemas.microsoft.com/office/drawing/2014/main" id="{0EC4A568-6E01-4705-9C16-EDB746353E8D}"/>
              </a:ext>
            </a:extLst>
          </p:cNvPr>
          <p:cNvSpPr>
            <a:spLocks/>
          </p:cNvSpPr>
          <p:nvPr/>
        </p:nvSpPr>
        <p:spPr bwMode="auto">
          <a:xfrm>
            <a:off x="5715000" y="2590800"/>
            <a:ext cx="457200" cy="1066800"/>
          </a:xfrm>
          <a:custGeom>
            <a:avLst/>
            <a:gdLst>
              <a:gd name="T0" fmla="*/ 0 w 288"/>
              <a:gd name="T1" fmla="*/ 0 h 672"/>
              <a:gd name="T2" fmla="*/ 0 w 288"/>
              <a:gd name="T3" fmla="*/ 2147483646 h 672"/>
              <a:gd name="T4" fmla="*/ 2147483646 w 288"/>
              <a:gd name="T5" fmla="*/ 2147483646 h 672"/>
              <a:gd name="T6" fmla="*/ 2147483646 w 288"/>
              <a:gd name="T7" fmla="*/ 2147483646 h 672"/>
              <a:gd name="T8" fmla="*/ 0 60000 65536"/>
              <a:gd name="T9" fmla="*/ 0 60000 65536"/>
              <a:gd name="T10" fmla="*/ 0 60000 65536"/>
              <a:gd name="T11" fmla="*/ 0 60000 65536"/>
              <a:gd name="T12" fmla="*/ 0 w 288"/>
              <a:gd name="T13" fmla="*/ 0 h 672"/>
              <a:gd name="T14" fmla="*/ 288 w 288"/>
              <a:gd name="T15" fmla="*/ 672 h 672"/>
            </a:gdLst>
            <a:ahLst/>
            <a:cxnLst>
              <a:cxn ang="T8">
                <a:pos x="T0" y="T1"/>
              </a:cxn>
              <a:cxn ang="T9">
                <a:pos x="T2" y="T3"/>
              </a:cxn>
              <a:cxn ang="T10">
                <a:pos x="T4" y="T5"/>
              </a:cxn>
              <a:cxn ang="T11">
                <a:pos x="T6" y="T7"/>
              </a:cxn>
            </a:cxnLst>
            <a:rect l="T12" t="T13" r="T14" b="T15"/>
            <a:pathLst>
              <a:path w="288" h="672">
                <a:moveTo>
                  <a:pt x="0" y="0"/>
                </a:moveTo>
                <a:lnTo>
                  <a:pt x="0" y="240"/>
                </a:lnTo>
                <a:lnTo>
                  <a:pt x="288" y="480"/>
                </a:lnTo>
                <a:lnTo>
                  <a:pt x="288" y="672"/>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65" name="Freeform 6">
            <a:extLst>
              <a:ext uri="{FF2B5EF4-FFF2-40B4-BE49-F238E27FC236}">
                <a16:creationId xmlns:a16="http://schemas.microsoft.com/office/drawing/2014/main" id="{B06A6985-7251-4C5F-B5FD-BF82AE4F5EF2}"/>
              </a:ext>
            </a:extLst>
          </p:cNvPr>
          <p:cNvSpPr>
            <a:spLocks/>
          </p:cNvSpPr>
          <p:nvPr/>
        </p:nvSpPr>
        <p:spPr bwMode="auto">
          <a:xfrm flipH="1">
            <a:off x="6400800" y="2590800"/>
            <a:ext cx="457200" cy="1066800"/>
          </a:xfrm>
          <a:custGeom>
            <a:avLst/>
            <a:gdLst>
              <a:gd name="T0" fmla="*/ 0 w 288"/>
              <a:gd name="T1" fmla="*/ 0 h 672"/>
              <a:gd name="T2" fmla="*/ 0 w 288"/>
              <a:gd name="T3" fmla="*/ 2147483646 h 672"/>
              <a:gd name="T4" fmla="*/ 2147483646 w 288"/>
              <a:gd name="T5" fmla="*/ 2147483646 h 672"/>
              <a:gd name="T6" fmla="*/ 2147483646 w 288"/>
              <a:gd name="T7" fmla="*/ 2147483646 h 672"/>
              <a:gd name="T8" fmla="*/ 0 60000 65536"/>
              <a:gd name="T9" fmla="*/ 0 60000 65536"/>
              <a:gd name="T10" fmla="*/ 0 60000 65536"/>
              <a:gd name="T11" fmla="*/ 0 60000 65536"/>
              <a:gd name="T12" fmla="*/ 0 w 288"/>
              <a:gd name="T13" fmla="*/ 0 h 672"/>
              <a:gd name="T14" fmla="*/ 288 w 288"/>
              <a:gd name="T15" fmla="*/ 672 h 672"/>
            </a:gdLst>
            <a:ahLst/>
            <a:cxnLst>
              <a:cxn ang="T8">
                <a:pos x="T0" y="T1"/>
              </a:cxn>
              <a:cxn ang="T9">
                <a:pos x="T2" y="T3"/>
              </a:cxn>
              <a:cxn ang="T10">
                <a:pos x="T4" y="T5"/>
              </a:cxn>
              <a:cxn ang="T11">
                <a:pos x="T6" y="T7"/>
              </a:cxn>
            </a:cxnLst>
            <a:rect l="T12" t="T13" r="T14" b="T15"/>
            <a:pathLst>
              <a:path w="288" h="672">
                <a:moveTo>
                  <a:pt x="0" y="0"/>
                </a:moveTo>
                <a:lnTo>
                  <a:pt x="0" y="240"/>
                </a:lnTo>
                <a:lnTo>
                  <a:pt x="288" y="480"/>
                </a:lnTo>
                <a:lnTo>
                  <a:pt x="288" y="672"/>
                </a:lnTo>
              </a:path>
            </a:pathLst>
          </a:custGeom>
          <a:noFill/>
          <a:ln w="19050">
            <a:solidFill>
              <a:schemeClr val="bg1">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66" name="AutoShape 7">
            <a:extLst>
              <a:ext uri="{FF2B5EF4-FFF2-40B4-BE49-F238E27FC236}">
                <a16:creationId xmlns:a16="http://schemas.microsoft.com/office/drawing/2014/main" id="{E9766647-714A-4B4C-A9B8-FA95420D35E1}"/>
              </a:ext>
            </a:extLst>
          </p:cNvPr>
          <p:cNvSpPr>
            <a:spLocks noChangeArrowheads="1"/>
          </p:cNvSpPr>
          <p:nvPr/>
        </p:nvSpPr>
        <p:spPr bwMode="auto">
          <a:xfrm rot="8083107">
            <a:off x="5703092" y="4083629"/>
            <a:ext cx="1166813" cy="1225550"/>
          </a:xfrm>
          <a:prstGeom prst="rtTriangle">
            <a:avLst/>
          </a:prstGeom>
          <a:solidFill>
            <a:schemeClr val="tx2">
              <a:lumMod val="50000"/>
            </a:schemeClr>
          </a:solidFill>
          <a:ln w="22225">
            <a:no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19467" name="Freeform 8">
            <a:extLst>
              <a:ext uri="{FF2B5EF4-FFF2-40B4-BE49-F238E27FC236}">
                <a16:creationId xmlns:a16="http://schemas.microsoft.com/office/drawing/2014/main" id="{4F45506E-DF5F-479E-8909-E00B6B5906AB}"/>
              </a:ext>
            </a:extLst>
          </p:cNvPr>
          <p:cNvSpPr>
            <a:spLocks/>
          </p:cNvSpPr>
          <p:nvPr/>
        </p:nvSpPr>
        <p:spPr bwMode="auto">
          <a:xfrm>
            <a:off x="5695950" y="4398963"/>
            <a:ext cx="254000" cy="304800"/>
          </a:xfrm>
          <a:custGeom>
            <a:avLst/>
            <a:gdLst>
              <a:gd name="T0" fmla="*/ 0 w 160"/>
              <a:gd name="T1" fmla="*/ 0 h 192"/>
              <a:gd name="T2" fmla="*/ 2147483646 w 160"/>
              <a:gd name="T3" fmla="*/ 2147483646 h 192"/>
              <a:gd name="T4" fmla="*/ 2147483646 w 160"/>
              <a:gd name="T5" fmla="*/ 2147483646 h 192"/>
              <a:gd name="T6" fmla="*/ 0 60000 65536"/>
              <a:gd name="T7" fmla="*/ 0 60000 65536"/>
              <a:gd name="T8" fmla="*/ 0 60000 65536"/>
              <a:gd name="T9" fmla="*/ 0 w 160"/>
              <a:gd name="T10" fmla="*/ 0 h 192"/>
              <a:gd name="T11" fmla="*/ 160 w 160"/>
              <a:gd name="T12" fmla="*/ 192 h 192"/>
            </a:gdLst>
            <a:ahLst/>
            <a:cxnLst>
              <a:cxn ang="T6">
                <a:pos x="T0" y="T1"/>
              </a:cxn>
              <a:cxn ang="T7">
                <a:pos x="T2" y="T3"/>
              </a:cxn>
              <a:cxn ang="T8">
                <a:pos x="T4" y="T5"/>
              </a:cxn>
            </a:cxnLst>
            <a:rect l="T9" t="T10" r="T11" b="T12"/>
            <a:pathLst>
              <a:path w="160" h="192">
                <a:moveTo>
                  <a:pt x="0" y="0"/>
                </a:moveTo>
                <a:cubicBezTo>
                  <a:pt x="64" y="8"/>
                  <a:pt x="128" y="16"/>
                  <a:pt x="144" y="48"/>
                </a:cubicBezTo>
                <a:cubicBezTo>
                  <a:pt x="160" y="80"/>
                  <a:pt x="128" y="136"/>
                  <a:pt x="96" y="192"/>
                </a:cubicBezTo>
              </a:path>
            </a:pathLst>
          </a:cu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68" name="Line 9">
            <a:extLst>
              <a:ext uri="{FF2B5EF4-FFF2-40B4-BE49-F238E27FC236}">
                <a16:creationId xmlns:a16="http://schemas.microsoft.com/office/drawing/2014/main" id="{98BE6E35-6CA6-4608-A74B-D11D61507D76}"/>
              </a:ext>
            </a:extLst>
          </p:cNvPr>
          <p:cNvSpPr>
            <a:spLocks noChangeShapeType="1"/>
          </p:cNvSpPr>
          <p:nvPr/>
        </p:nvSpPr>
        <p:spPr bwMode="auto">
          <a:xfrm flipH="1">
            <a:off x="6019799" y="3738266"/>
            <a:ext cx="1987551" cy="68133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9" name="Text Box 10">
            <a:extLst>
              <a:ext uri="{FF2B5EF4-FFF2-40B4-BE49-F238E27FC236}">
                <a16:creationId xmlns:a16="http://schemas.microsoft.com/office/drawing/2014/main" id="{E2F2A600-94FE-4B38-A695-3276838EC7E0}"/>
              </a:ext>
            </a:extLst>
          </p:cNvPr>
          <p:cNvSpPr txBox="1">
            <a:spLocks noChangeArrowheads="1"/>
          </p:cNvSpPr>
          <p:nvPr/>
        </p:nvSpPr>
        <p:spPr bwMode="auto">
          <a:xfrm>
            <a:off x="7315200" y="3276601"/>
            <a:ext cx="4159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solidFill>
                  <a:srgbClr val="000000"/>
                </a:solidFill>
                <a:latin typeface="+mn-lt"/>
              </a:rPr>
              <a:t>Powder Angle of Response </a:t>
            </a:r>
          </a:p>
        </p:txBody>
      </p:sp>
      <p:sp>
        <p:nvSpPr>
          <p:cNvPr id="2" name="Date Placeholder 1"/>
          <p:cNvSpPr>
            <a:spLocks noGrp="1"/>
          </p:cNvSpPr>
          <p:nvPr>
            <p:ph type="dt" sz="half" idx="10"/>
          </p:nvPr>
        </p:nvSpPr>
        <p:spPr/>
        <p:txBody>
          <a:bodyPr/>
          <a:lstStyle/>
          <a:p>
            <a:pPr>
              <a:defRPr/>
            </a:pPr>
            <a:r>
              <a:rPr lang="en-US" sz="2000" dirty="0">
                <a:solidFill>
                  <a:srgbClr val="000000"/>
                </a:solidFill>
              </a:rPr>
              <a:t>ABE 303 </a:t>
            </a:r>
          </a:p>
        </p:txBody>
      </p:sp>
      <p:graphicFrame>
        <p:nvGraphicFramePr>
          <p:cNvPr id="3" name="Object 2"/>
          <p:cNvGraphicFramePr>
            <a:graphicFrameLocks noChangeAspect="1"/>
          </p:cNvGraphicFramePr>
          <p:nvPr>
            <p:extLst>
              <p:ext uri="{D42A27DB-BD31-4B8C-83A1-F6EECF244321}">
                <p14:modId xmlns:p14="http://schemas.microsoft.com/office/powerpoint/2010/main" val="2698592974"/>
              </p:ext>
            </p:extLst>
          </p:nvPr>
        </p:nvGraphicFramePr>
        <p:xfrm>
          <a:off x="11147323" y="3335041"/>
          <a:ext cx="459658" cy="403225"/>
        </p:xfrm>
        <a:graphic>
          <a:graphicData uri="http://schemas.openxmlformats.org/presentationml/2006/ole">
            <mc:AlternateContent xmlns:mc="http://schemas.openxmlformats.org/markup-compatibility/2006">
              <mc:Choice xmlns:v="urn:schemas-microsoft-com:vml" Requires="v">
                <p:oleObj spid="_x0000_s61459" name="Equation" r:id="rId6" imgW="152280" imgH="139680" progId="Equation.DSMT4">
                  <p:embed/>
                </p:oleObj>
              </mc:Choice>
              <mc:Fallback>
                <p:oleObj name="Equation" r:id="rId6" imgW="152280" imgH="139680" progId="Equation.DSMT4">
                  <p:embed/>
                  <p:pic>
                    <p:nvPicPr>
                      <p:cNvPr id="0" name=""/>
                      <p:cNvPicPr/>
                      <p:nvPr/>
                    </p:nvPicPr>
                    <p:blipFill>
                      <a:blip r:embed="rId7"/>
                      <a:stretch>
                        <a:fillRect/>
                      </a:stretch>
                    </p:blipFill>
                    <p:spPr>
                      <a:xfrm>
                        <a:off x="11147323" y="3335041"/>
                        <a:ext cx="459658" cy="403225"/>
                      </a:xfrm>
                      <a:prstGeom prst="rect">
                        <a:avLst/>
                      </a:prstGeom>
                    </p:spPr>
                  </p:pic>
                </p:oleObj>
              </mc:Fallback>
            </mc:AlternateContent>
          </a:graphicData>
        </a:graphic>
      </p:graphicFrame>
      <p:sp>
        <p:nvSpPr>
          <p:cNvPr id="4" name="Freeform 3"/>
          <p:cNvSpPr/>
          <p:nvPr/>
        </p:nvSpPr>
        <p:spPr bwMode="auto">
          <a:xfrm>
            <a:off x="5715000" y="2576391"/>
            <a:ext cx="1095068" cy="1032891"/>
          </a:xfrm>
          <a:custGeom>
            <a:avLst/>
            <a:gdLst>
              <a:gd name="connsiteX0" fmla="*/ 29497 w 1061884"/>
              <a:gd name="connsiteY0" fmla="*/ 504 h 1032891"/>
              <a:gd name="connsiteX1" fmla="*/ 29497 w 1061884"/>
              <a:gd name="connsiteY1" fmla="*/ 504 h 1032891"/>
              <a:gd name="connsiteX2" fmla="*/ 486697 w 1061884"/>
              <a:gd name="connsiteY2" fmla="*/ 15252 h 1032891"/>
              <a:gd name="connsiteX3" fmla="*/ 929149 w 1061884"/>
              <a:gd name="connsiteY3" fmla="*/ 504 h 1032891"/>
              <a:gd name="connsiteX4" fmla="*/ 1061884 w 1061884"/>
              <a:gd name="connsiteY4" fmla="*/ 504 h 1032891"/>
              <a:gd name="connsiteX5" fmla="*/ 1061884 w 1061884"/>
              <a:gd name="connsiteY5" fmla="*/ 383962 h 1032891"/>
              <a:gd name="connsiteX6" fmla="*/ 619433 w 1061884"/>
              <a:gd name="connsiteY6" fmla="*/ 737923 h 1032891"/>
              <a:gd name="connsiteX7" fmla="*/ 663678 w 1061884"/>
              <a:gd name="connsiteY7" fmla="*/ 1018142 h 1032891"/>
              <a:gd name="connsiteX8" fmla="*/ 471949 w 1061884"/>
              <a:gd name="connsiteY8" fmla="*/ 1032891 h 1032891"/>
              <a:gd name="connsiteX9" fmla="*/ 427704 w 1061884"/>
              <a:gd name="connsiteY9" fmla="*/ 737923 h 1032891"/>
              <a:gd name="connsiteX10" fmla="*/ 0 w 1061884"/>
              <a:gd name="connsiteY10" fmla="*/ 339716 h 1032891"/>
              <a:gd name="connsiteX11" fmla="*/ 29497 w 1061884"/>
              <a:gd name="connsiteY11" fmla="*/ 504 h 103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1884" h="1032891">
                <a:moveTo>
                  <a:pt x="29497" y="504"/>
                </a:moveTo>
                <a:lnTo>
                  <a:pt x="29497" y="504"/>
                </a:lnTo>
                <a:cubicBezTo>
                  <a:pt x="181897" y="5420"/>
                  <a:pt x="334218" y="15252"/>
                  <a:pt x="486697" y="15252"/>
                </a:cubicBezTo>
                <a:cubicBezTo>
                  <a:pt x="634263" y="15252"/>
                  <a:pt x="781632" y="4286"/>
                  <a:pt x="929149" y="504"/>
                </a:cubicBezTo>
                <a:cubicBezTo>
                  <a:pt x="973379" y="-630"/>
                  <a:pt x="1017639" y="504"/>
                  <a:pt x="1061884" y="504"/>
                </a:cubicBezTo>
                <a:lnTo>
                  <a:pt x="1061884" y="383962"/>
                </a:lnTo>
                <a:lnTo>
                  <a:pt x="619433" y="737923"/>
                </a:lnTo>
                <a:lnTo>
                  <a:pt x="663678" y="1018142"/>
                </a:lnTo>
                <a:lnTo>
                  <a:pt x="471949" y="1032891"/>
                </a:lnTo>
                <a:lnTo>
                  <a:pt x="427704" y="737923"/>
                </a:lnTo>
                <a:lnTo>
                  <a:pt x="0" y="339716"/>
                </a:lnTo>
                <a:lnTo>
                  <a:pt x="29497" y="504"/>
                </a:lnTo>
                <a:close/>
              </a:path>
            </a:pathLst>
          </a:custGeom>
          <a:pattFill prst="pct25">
            <a:fgClr>
              <a:srgbClr val="000000"/>
            </a:fgClr>
            <a:bgClr>
              <a:schemeClr val="tx1">
                <a:lumMod val="85000"/>
              </a:schemeClr>
            </a:bgClr>
          </a:patt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ectangle 5"/>
          <p:cNvSpPr/>
          <p:nvPr/>
        </p:nvSpPr>
        <p:spPr bwMode="auto">
          <a:xfrm>
            <a:off x="6172200" y="3519116"/>
            <a:ext cx="228599" cy="333375"/>
          </a:xfrm>
          <a:prstGeom prst="rect">
            <a:avLst/>
          </a:prstGeom>
          <a:pattFill prst="pct25">
            <a:fgClr>
              <a:srgbClr val="000000"/>
            </a:fgClr>
            <a:bgClr>
              <a:schemeClr val="tx2">
                <a:lumMod val="75000"/>
              </a:schemeClr>
            </a:bgClr>
          </a:patt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000073"/>
        </a:solidFill>
        <a:effectLst/>
      </p:bgPr>
    </p:bg>
    <p:spTree>
      <p:nvGrpSpPr>
        <p:cNvPr id="1" name=""/>
        <p:cNvGrpSpPr/>
        <p:nvPr/>
      </p:nvGrpSpPr>
      <p:grpSpPr>
        <a:xfrm>
          <a:off x="0" y="0"/>
          <a:ext cx="0" cy="0"/>
          <a:chOff x="0" y="0"/>
          <a:chExt cx="0" cy="0"/>
        </a:xfrm>
      </p:grpSpPr>
      <p:sp>
        <p:nvSpPr>
          <p:cNvPr id="56323" name="Footer Placeholder 2">
            <a:extLst>
              <a:ext uri="{FF2B5EF4-FFF2-40B4-BE49-F238E27FC236}">
                <a16:creationId xmlns:a16="http://schemas.microsoft.com/office/drawing/2014/main" id="{35C1B06A-885C-414D-AD3C-7E1EC8B8920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t>Introduction</a:t>
            </a:r>
          </a:p>
        </p:txBody>
      </p:sp>
      <p:sp>
        <p:nvSpPr>
          <p:cNvPr id="56324" name="Slide Number Placeholder 3">
            <a:extLst>
              <a:ext uri="{FF2B5EF4-FFF2-40B4-BE49-F238E27FC236}">
                <a16:creationId xmlns:a16="http://schemas.microsoft.com/office/drawing/2014/main" id="{7274F545-610F-4720-B0FF-E54EA486F0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3B154C54-382E-4ABC-8797-3516CCA399B4}" type="slidenum">
              <a:rPr lang="en-US" altLang="en-US" sz="1600"/>
              <a:pPr>
                <a:spcBef>
                  <a:spcPct val="0"/>
                </a:spcBef>
                <a:buClrTx/>
                <a:buSzTx/>
                <a:buFontTx/>
                <a:buNone/>
              </a:pPr>
              <a:t>40</a:t>
            </a:fld>
            <a:endParaRPr lang="en-US" altLang="en-US" sz="1600" dirty="0"/>
          </a:p>
        </p:txBody>
      </p:sp>
      <p:graphicFrame>
        <p:nvGraphicFramePr>
          <p:cNvPr id="56325" name="Object 3">
            <a:extLst>
              <a:ext uri="{FF2B5EF4-FFF2-40B4-BE49-F238E27FC236}">
                <a16:creationId xmlns:a16="http://schemas.microsoft.com/office/drawing/2014/main" id="{64FF050C-860E-4B06-8B30-7A28E67DCEDE}"/>
              </a:ext>
            </a:extLst>
          </p:cNvPr>
          <p:cNvGraphicFramePr>
            <a:graphicFrameLocks noChangeAspect="1"/>
          </p:cNvGraphicFramePr>
          <p:nvPr/>
        </p:nvGraphicFramePr>
        <p:xfrm>
          <a:off x="3535363" y="1103313"/>
          <a:ext cx="5200650" cy="984250"/>
        </p:xfrm>
        <a:graphic>
          <a:graphicData uri="http://schemas.openxmlformats.org/presentationml/2006/ole">
            <mc:AlternateContent xmlns:mc="http://schemas.openxmlformats.org/markup-compatibility/2006">
              <mc:Choice xmlns:v="urn:schemas-microsoft-com:vml" Requires="v">
                <p:oleObj spid="_x0000_s56413" name="Equation" r:id="rId6" imgW="2219376" imgH="362045" progId="Equation.DSMT4">
                  <p:embed/>
                </p:oleObj>
              </mc:Choice>
              <mc:Fallback>
                <p:oleObj name="Equation" r:id="rId6" imgW="2219376" imgH="362045"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5363" y="1103313"/>
                        <a:ext cx="5200650"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6" name="Text Box 2" descr="Large confetti">
            <a:extLst>
              <a:ext uri="{FF2B5EF4-FFF2-40B4-BE49-F238E27FC236}">
                <a16:creationId xmlns:a16="http://schemas.microsoft.com/office/drawing/2014/main" id="{BFC79A8C-C18E-4224-93B4-49CED0521F39}"/>
              </a:ext>
            </a:extLst>
          </p:cNvPr>
          <p:cNvSpPr txBox="1">
            <a:spLocks noChangeArrowheads="1"/>
          </p:cNvSpPr>
          <p:nvPr/>
        </p:nvSpPr>
        <p:spPr bwMode="auto">
          <a:xfrm>
            <a:off x="3656014" y="346076"/>
            <a:ext cx="2903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800" b="1" u="sng">
                <a:solidFill>
                  <a:srgbClr val="FFFF00"/>
                </a:solidFill>
                <a:latin typeface="Times New Roman" panose="02020603050405020304" pitchFamily="18" charset="0"/>
              </a:rPr>
              <a:t>Apparent Density</a:t>
            </a:r>
          </a:p>
        </p:txBody>
      </p:sp>
      <p:graphicFrame>
        <p:nvGraphicFramePr>
          <p:cNvPr id="56327" name="Object 4" descr="Large confetti">
            <a:extLst>
              <a:ext uri="{FF2B5EF4-FFF2-40B4-BE49-F238E27FC236}">
                <a16:creationId xmlns:a16="http://schemas.microsoft.com/office/drawing/2014/main" id="{E416CC33-54C0-450F-A7BF-59B400BF5C3F}"/>
              </a:ext>
            </a:extLst>
          </p:cNvPr>
          <p:cNvGraphicFramePr>
            <a:graphicFrameLocks noChangeAspect="1"/>
          </p:cNvGraphicFramePr>
          <p:nvPr/>
        </p:nvGraphicFramePr>
        <p:xfrm>
          <a:off x="6588125" y="250825"/>
          <a:ext cx="890588" cy="736600"/>
        </p:xfrm>
        <a:graphic>
          <a:graphicData uri="http://schemas.openxmlformats.org/presentationml/2006/ole">
            <mc:AlternateContent xmlns:mc="http://schemas.openxmlformats.org/markup-compatibility/2006">
              <mc:Choice xmlns:v="urn:schemas-microsoft-com:vml" Requires="v">
                <p:oleObj spid="_x0000_s56414" name="Equation" r:id="rId8" imgW="238176" imgH="171566" progId="Equation.3">
                  <p:embed/>
                </p:oleObj>
              </mc:Choice>
              <mc:Fallback>
                <p:oleObj name="Equation" r:id="rId8" imgW="238176" imgH="171566" progId="Equation.3">
                  <p:embed/>
                  <p:pic>
                    <p:nvPicPr>
                      <p:cNvPr id="0" name="Object 4" descr="Large confett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8125" y="250825"/>
                        <a:ext cx="890588" cy="736600"/>
                      </a:xfrm>
                      <a:prstGeom prst="rect">
                        <a:avLst/>
                      </a:prstGeom>
                      <a:noFill/>
                      <a:ln>
                        <a:noFill/>
                      </a:ln>
                      <a:effectLst/>
                      <a:extLst>
                        <a:ext uri="{909E8E84-426E-40DD-AFC4-6F175D3DCCD1}">
                          <a14:hiddenFill xmlns:a14="http://schemas.microsoft.com/office/drawing/2010/main">
                            <a:pattFill prst="lgConfetti">
                              <a:fgClr>
                                <a:srgbClr val="5F5F5F"/>
                              </a:fgClr>
                              <a:bgClr>
                                <a:schemeClr val="bg1"/>
                              </a:bgClr>
                            </a:patt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8" name="Line 7">
            <a:extLst>
              <a:ext uri="{FF2B5EF4-FFF2-40B4-BE49-F238E27FC236}">
                <a16:creationId xmlns:a16="http://schemas.microsoft.com/office/drawing/2014/main" id="{BF6F9493-BC3F-4A4C-BE60-0A670B718DDA}"/>
              </a:ext>
            </a:extLst>
          </p:cNvPr>
          <p:cNvSpPr>
            <a:spLocks noChangeShapeType="1"/>
          </p:cNvSpPr>
          <p:nvPr/>
        </p:nvSpPr>
        <p:spPr bwMode="auto">
          <a:xfrm flipV="1">
            <a:off x="5651501" y="2001839"/>
            <a:ext cx="339725" cy="441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29" name="Text Box 8" descr="Large confetti">
            <a:extLst>
              <a:ext uri="{FF2B5EF4-FFF2-40B4-BE49-F238E27FC236}">
                <a16:creationId xmlns:a16="http://schemas.microsoft.com/office/drawing/2014/main" id="{A9805B57-113C-4765-9ECE-0D281BF63A60}"/>
              </a:ext>
            </a:extLst>
          </p:cNvPr>
          <p:cNvSpPr txBox="1">
            <a:spLocks noChangeArrowheads="1"/>
          </p:cNvSpPr>
          <p:nvPr/>
        </p:nvSpPr>
        <p:spPr bwMode="auto">
          <a:xfrm>
            <a:off x="3013076" y="2451665"/>
            <a:ext cx="4029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latin typeface="Times New Roman" panose="02020603050405020304" pitchFamily="18" charset="0"/>
              </a:rPr>
              <a:t>Includes open and closed pores</a:t>
            </a:r>
          </a:p>
        </p:txBody>
      </p:sp>
      <p:sp>
        <p:nvSpPr>
          <p:cNvPr id="56330" name="Text Box 24" descr="Large confetti">
            <a:extLst>
              <a:ext uri="{FF2B5EF4-FFF2-40B4-BE49-F238E27FC236}">
                <a16:creationId xmlns:a16="http://schemas.microsoft.com/office/drawing/2014/main" id="{79F27E3B-9191-4C35-B747-D1411C933D6E}"/>
              </a:ext>
            </a:extLst>
          </p:cNvPr>
          <p:cNvSpPr txBox="1">
            <a:spLocks noChangeArrowheads="1"/>
          </p:cNvSpPr>
          <p:nvPr/>
        </p:nvSpPr>
        <p:spPr bwMode="auto">
          <a:xfrm>
            <a:off x="1807369" y="6677024"/>
            <a:ext cx="3294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dirty="0">
                <a:solidFill>
                  <a:srgbClr val="FFFF00"/>
                </a:solidFill>
                <a:latin typeface="Times New Roman" panose="02020603050405020304" pitchFamily="18" charset="0"/>
              </a:rPr>
              <a:t>For non-porous materials</a:t>
            </a:r>
          </a:p>
        </p:txBody>
      </p:sp>
      <p:sp>
        <p:nvSpPr>
          <p:cNvPr id="56331" name="Freeform 10" descr="Wide upward diagonal">
            <a:extLst>
              <a:ext uri="{FF2B5EF4-FFF2-40B4-BE49-F238E27FC236}">
                <a16:creationId xmlns:a16="http://schemas.microsoft.com/office/drawing/2014/main" id="{A1C43555-508E-4CFF-A168-500B9361F186}"/>
              </a:ext>
            </a:extLst>
          </p:cNvPr>
          <p:cNvSpPr>
            <a:spLocks/>
          </p:cNvSpPr>
          <p:nvPr/>
        </p:nvSpPr>
        <p:spPr bwMode="auto">
          <a:xfrm>
            <a:off x="4532313" y="3763963"/>
            <a:ext cx="2946400" cy="2449513"/>
          </a:xfrm>
          <a:custGeom>
            <a:avLst/>
            <a:gdLst>
              <a:gd name="T0" fmla="*/ 2147483646 w 1856"/>
              <a:gd name="T1" fmla="*/ 2147483646 h 1543"/>
              <a:gd name="T2" fmla="*/ 2147483646 w 1856"/>
              <a:gd name="T3" fmla="*/ 2147483646 h 1543"/>
              <a:gd name="T4" fmla="*/ 2147483646 w 1856"/>
              <a:gd name="T5" fmla="*/ 2147483646 h 1543"/>
              <a:gd name="T6" fmla="*/ 2147483646 w 1856"/>
              <a:gd name="T7" fmla="*/ 2147483646 h 1543"/>
              <a:gd name="T8" fmla="*/ 2147483646 w 1856"/>
              <a:gd name="T9" fmla="*/ 2147483646 h 1543"/>
              <a:gd name="T10" fmla="*/ 2147483646 w 1856"/>
              <a:gd name="T11" fmla="*/ 2147483646 h 1543"/>
              <a:gd name="T12" fmla="*/ 2147483646 w 1856"/>
              <a:gd name="T13" fmla="*/ 0 h 1543"/>
              <a:gd name="T14" fmla="*/ 2147483646 w 1856"/>
              <a:gd name="T15" fmla="*/ 0 h 1543"/>
              <a:gd name="T16" fmla="*/ 2147483646 w 1856"/>
              <a:gd name="T17" fmla="*/ 2147483646 h 1543"/>
              <a:gd name="T18" fmla="*/ 2147483646 w 1856"/>
              <a:gd name="T19" fmla="*/ 2147483646 h 1543"/>
              <a:gd name="T20" fmla="*/ 2147483646 w 1856"/>
              <a:gd name="T21" fmla="*/ 2147483646 h 1543"/>
              <a:gd name="T22" fmla="*/ 2147483646 w 1856"/>
              <a:gd name="T23" fmla="*/ 2147483646 h 1543"/>
              <a:gd name="T24" fmla="*/ 2147483646 w 1856"/>
              <a:gd name="T25" fmla="*/ 2147483646 h 1543"/>
              <a:gd name="T26" fmla="*/ 2147483646 w 1856"/>
              <a:gd name="T27" fmla="*/ 2147483646 h 1543"/>
              <a:gd name="T28" fmla="*/ 2147483646 w 1856"/>
              <a:gd name="T29" fmla="*/ 2147483646 h 1543"/>
              <a:gd name="T30" fmla="*/ 2147483646 w 1856"/>
              <a:gd name="T31" fmla="*/ 2147483646 h 1543"/>
              <a:gd name="T32" fmla="*/ 2147483646 w 1856"/>
              <a:gd name="T33" fmla="*/ 2147483646 h 1543"/>
              <a:gd name="T34" fmla="*/ 2147483646 w 1856"/>
              <a:gd name="T35" fmla="*/ 2147483646 h 1543"/>
              <a:gd name="T36" fmla="*/ 2147483646 w 1856"/>
              <a:gd name="T37" fmla="*/ 2147483646 h 1543"/>
              <a:gd name="T38" fmla="*/ 2147483646 w 1856"/>
              <a:gd name="T39" fmla="*/ 2147483646 h 1543"/>
              <a:gd name="T40" fmla="*/ 2147483646 w 1856"/>
              <a:gd name="T41" fmla="*/ 2147483646 h 1543"/>
              <a:gd name="T42" fmla="*/ 2147483646 w 1856"/>
              <a:gd name="T43" fmla="*/ 2147483646 h 1543"/>
              <a:gd name="T44" fmla="*/ 2147483646 w 1856"/>
              <a:gd name="T45" fmla="*/ 2147483646 h 1543"/>
              <a:gd name="T46" fmla="*/ 2147483646 w 1856"/>
              <a:gd name="T47" fmla="*/ 2147483646 h 1543"/>
              <a:gd name="T48" fmla="*/ 2147483646 w 1856"/>
              <a:gd name="T49" fmla="*/ 2147483646 h 1543"/>
              <a:gd name="T50" fmla="*/ 2147483646 w 1856"/>
              <a:gd name="T51" fmla="*/ 2147483646 h 1543"/>
              <a:gd name="T52" fmla="*/ 2147483646 w 1856"/>
              <a:gd name="T53" fmla="*/ 2147483646 h 1543"/>
              <a:gd name="T54" fmla="*/ 2147483646 w 1856"/>
              <a:gd name="T55" fmla="*/ 2147483646 h 1543"/>
              <a:gd name="T56" fmla="*/ 2147483646 w 1856"/>
              <a:gd name="T57" fmla="*/ 2147483646 h 1543"/>
              <a:gd name="T58" fmla="*/ 2147483646 w 1856"/>
              <a:gd name="T59" fmla="*/ 2147483646 h 1543"/>
              <a:gd name="T60" fmla="*/ 2147483646 w 1856"/>
              <a:gd name="T61" fmla="*/ 2147483646 h 1543"/>
              <a:gd name="T62" fmla="*/ 2147483646 w 1856"/>
              <a:gd name="T63" fmla="*/ 2147483646 h 1543"/>
              <a:gd name="T64" fmla="*/ 0 w 1856"/>
              <a:gd name="T65" fmla="*/ 2147483646 h 1543"/>
              <a:gd name="T66" fmla="*/ 0 w 1856"/>
              <a:gd name="T67" fmla="*/ 2147483646 h 1543"/>
              <a:gd name="T68" fmla="*/ 2147483646 w 1856"/>
              <a:gd name="T69" fmla="*/ 2147483646 h 1543"/>
              <a:gd name="T70" fmla="*/ 2147483646 w 1856"/>
              <a:gd name="T71" fmla="*/ 2147483646 h 1543"/>
              <a:gd name="T72" fmla="*/ 2147483646 w 1856"/>
              <a:gd name="T73" fmla="*/ 2147483646 h 1543"/>
              <a:gd name="T74" fmla="*/ 2147483646 w 1856"/>
              <a:gd name="T75" fmla="*/ 2147483646 h 1543"/>
              <a:gd name="T76" fmla="*/ 2147483646 w 1856"/>
              <a:gd name="T77" fmla="*/ 2147483646 h 1543"/>
              <a:gd name="T78" fmla="*/ 0 w 1856"/>
              <a:gd name="T79" fmla="*/ 2147483646 h 1543"/>
              <a:gd name="T80" fmla="*/ 0 w 1856"/>
              <a:gd name="T81" fmla="*/ 2147483646 h 1543"/>
              <a:gd name="T82" fmla="*/ 2147483646 w 1856"/>
              <a:gd name="T83" fmla="*/ 0 h 15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56"/>
              <a:gd name="T127" fmla="*/ 0 h 1543"/>
              <a:gd name="T128" fmla="*/ 1856 w 1856"/>
              <a:gd name="T129" fmla="*/ 1543 h 15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56" h="1543">
                <a:moveTo>
                  <a:pt x="39" y="7"/>
                </a:moveTo>
                <a:lnTo>
                  <a:pt x="832" y="7"/>
                </a:lnTo>
                <a:lnTo>
                  <a:pt x="883" y="128"/>
                </a:lnTo>
                <a:lnTo>
                  <a:pt x="1018" y="218"/>
                </a:lnTo>
                <a:lnTo>
                  <a:pt x="1248" y="224"/>
                </a:lnTo>
                <a:lnTo>
                  <a:pt x="1389" y="135"/>
                </a:lnTo>
                <a:lnTo>
                  <a:pt x="1427" y="0"/>
                </a:lnTo>
                <a:lnTo>
                  <a:pt x="1856" y="0"/>
                </a:lnTo>
                <a:lnTo>
                  <a:pt x="1856" y="295"/>
                </a:lnTo>
                <a:lnTo>
                  <a:pt x="1779" y="327"/>
                </a:lnTo>
                <a:lnTo>
                  <a:pt x="1696" y="416"/>
                </a:lnTo>
                <a:lnTo>
                  <a:pt x="1671" y="551"/>
                </a:lnTo>
                <a:lnTo>
                  <a:pt x="1690" y="685"/>
                </a:lnTo>
                <a:lnTo>
                  <a:pt x="1747" y="749"/>
                </a:lnTo>
                <a:lnTo>
                  <a:pt x="1843" y="787"/>
                </a:lnTo>
                <a:lnTo>
                  <a:pt x="1843" y="1485"/>
                </a:lnTo>
                <a:lnTo>
                  <a:pt x="1709" y="1485"/>
                </a:lnTo>
                <a:lnTo>
                  <a:pt x="1677" y="1383"/>
                </a:lnTo>
                <a:lnTo>
                  <a:pt x="1613" y="1319"/>
                </a:lnTo>
                <a:lnTo>
                  <a:pt x="1517" y="1287"/>
                </a:lnTo>
                <a:lnTo>
                  <a:pt x="1389" y="1280"/>
                </a:lnTo>
                <a:lnTo>
                  <a:pt x="1319" y="1306"/>
                </a:lnTo>
                <a:lnTo>
                  <a:pt x="1242" y="1376"/>
                </a:lnTo>
                <a:lnTo>
                  <a:pt x="1203" y="1466"/>
                </a:lnTo>
                <a:lnTo>
                  <a:pt x="1197" y="1511"/>
                </a:lnTo>
                <a:lnTo>
                  <a:pt x="992" y="1511"/>
                </a:lnTo>
                <a:lnTo>
                  <a:pt x="954" y="1427"/>
                </a:lnTo>
                <a:lnTo>
                  <a:pt x="845" y="1351"/>
                </a:lnTo>
                <a:lnTo>
                  <a:pt x="685" y="1319"/>
                </a:lnTo>
                <a:lnTo>
                  <a:pt x="551" y="1370"/>
                </a:lnTo>
                <a:lnTo>
                  <a:pt x="480" y="1472"/>
                </a:lnTo>
                <a:lnTo>
                  <a:pt x="474" y="1543"/>
                </a:lnTo>
                <a:lnTo>
                  <a:pt x="0" y="1543"/>
                </a:lnTo>
                <a:lnTo>
                  <a:pt x="0" y="1357"/>
                </a:lnTo>
                <a:lnTo>
                  <a:pt x="109" y="1351"/>
                </a:lnTo>
                <a:lnTo>
                  <a:pt x="199" y="1248"/>
                </a:lnTo>
                <a:lnTo>
                  <a:pt x="218" y="1120"/>
                </a:lnTo>
                <a:lnTo>
                  <a:pt x="199" y="1024"/>
                </a:lnTo>
                <a:lnTo>
                  <a:pt x="103" y="909"/>
                </a:lnTo>
                <a:lnTo>
                  <a:pt x="0" y="877"/>
                </a:lnTo>
                <a:lnTo>
                  <a:pt x="0" y="7"/>
                </a:lnTo>
                <a:lnTo>
                  <a:pt x="77" y="0"/>
                </a:lnTo>
              </a:path>
            </a:pathLst>
          </a:custGeom>
          <a:pattFill prst="wdUpDiag">
            <a:fgClr>
              <a:srgbClr val="5F5F5F"/>
            </a:fgClr>
            <a:bgClr>
              <a:schemeClr val="bg1"/>
            </a:bgClr>
          </a:pattFill>
          <a:ln w="9525">
            <a:solidFill>
              <a:schemeClr val="tx1"/>
            </a:solidFill>
            <a:round/>
            <a:headEnd/>
            <a:tailEnd/>
          </a:ln>
        </p:spPr>
        <p:txBody>
          <a:bodyPr wrap="none" anchor="ctr"/>
          <a:lstStyle/>
          <a:p>
            <a:endParaRPr lang="en-US"/>
          </a:p>
        </p:txBody>
      </p:sp>
      <p:sp>
        <p:nvSpPr>
          <p:cNvPr id="56332" name="Oval 11">
            <a:extLst>
              <a:ext uri="{FF2B5EF4-FFF2-40B4-BE49-F238E27FC236}">
                <a16:creationId xmlns:a16="http://schemas.microsoft.com/office/drawing/2014/main" id="{381A91DF-D0BB-4BE7-A66F-FA989CFB16D0}"/>
              </a:ext>
            </a:extLst>
          </p:cNvPr>
          <p:cNvSpPr>
            <a:spLocks noChangeArrowheads="1"/>
          </p:cNvSpPr>
          <p:nvPr/>
        </p:nvSpPr>
        <p:spPr bwMode="auto">
          <a:xfrm>
            <a:off x="4918076" y="4170362"/>
            <a:ext cx="539750" cy="528638"/>
          </a:xfrm>
          <a:prstGeom prst="ellipse">
            <a:avLst/>
          </a:prstGeom>
          <a:solidFill>
            <a:srgbClr val="FFFFFF"/>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6333" name="Oval 12">
            <a:extLst>
              <a:ext uri="{FF2B5EF4-FFF2-40B4-BE49-F238E27FC236}">
                <a16:creationId xmlns:a16="http://schemas.microsoft.com/office/drawing/2014/main" id="{1887FC73-D9C8-4004-9C14-ABF466170298}"/>
              </a:ext>
            </a:extLst>
          </p:cNvPr>
          <p:cNvSpPr>
            <a:spLocks noChangeArrowheads="1"/>
          </p:cNvSpPr>
          <p:nvPr/>
        </p:nvSpPr>
        <p:spPr bwMode="auto">
          <a:xfrm>
            <a:off x="6188076" y="4445001"/>
            <a:ext cx="692150" cy="700087"/>
          </a:xfrm>
          <a:prstGeom prst="ellipse">
            <a:avLst/>
          </a:prstGeom>
          <a:solidFill>
            <a:srgbClr val="FFFFFF"/>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6334" name="Oval 13">
            <a:extLst>
              <a:ext uri="{FF2B5EF4-FFF2-40B4-BE49-F238E27FC236}">
                <a16:creationId xmlns:a16="http://schemas.microsoft.com/office/drawing/2014/main" id="{EEA7BE8F-4898-47BA-89C7-E159D041076C}"/>
              </a:ext>
            </a:extLst>
          </p:cNvPr>
          <p:cNvSpPr>
            <a:spLocks noChangeArrowheads="1"/>
          </p:cNvSpPr>
          <p:nvPr/>
        </p:nvSpPr>
        <p:spPr bwMode="auto">
          <a:xfrm>
            <a:off x="5221288" y="5267325"/>
            <a:ext cx="368300" cy="366712"/>
          </a:xfrm>
          <a:prstGeom prst="ellipse">
            <a:avLst/>
          </a:prstGeom>
          <a:solidFill>
            <a:srgbClr val="FFFFFF"/>
          </a:solid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6335" name="Line 14">
            <a:extLst>
              <a:ext uri="{FF2B5EF4-FFF2-40B4-BE49-F238E27FC236}">
                <a16:creationId xmlns:a16="http://schemas.microsoft.com/office/drawing/2014/main" id="{08201060-1D2B-47A5-B02A-8C7BD627F10E}"/>
              </a:ext>
            </a:extLst>
          </p:cNvPr>
          <p:cNvSpPr>
            <a:spLocks noChangeShapeType="1"/>
          </p:cNvSpPr>
          <p:nvPr/>
        </p:nvSpPr>
        <p:spPr bwMode="auto">
          <a:xfrm flipV="1">
            <a:off x="4227513" y="4465637"/>
            <a:ext cx="965200" cy="3968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36" name="Text Box 15" descr="Large confetti">
            <a:extLst>
              <a:ext uri="{FF2B5EF4-FFF2-40B4-BE49-F238E27FC236}">
                <a16:creationId xmlns:a16="http://schemas.microsoft.com/office/drawing/2014/main" id="{0EA84C4A-0F92-4BED-98AE-22530F2CC3F1}"/>
              </a:ext>
            </a:extLst>
          </p:cNvPr>
          <p:cNvSpPr txBox="1">
            <a:spLocks noChangeArrowheads="1"/>
          </p:cNvSpPr>
          <p:nvPr/>
        </p:nvSpPr>
        <p:spPr bwMode="auto">
          <a:xfrm>
            <a:off x="2881314" y="4321176"/>
            <a:ext cx="1306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latin typeface="Times New Roman" panose="02020603050405020304" pitchFamily="18" charset="0"/>
              </a:rPr>
              <a:t>Closed Pore</a:t>
            </a:r>
          </a:p>
        </p:txBody>
      </p:sp>
      <p:sp>
        <p:nvSpPr>
          <p:cNvPr id="56337" name="Line 16">
            <a:extLst>
              <a:ext uri="{FF2B5EF4-FFF2-40B4-BE49-F238E27FC236}">
                <a16:creationId xmlns:a16="http://schemas.microsoft.com/office/drawing/2014/main" id="{97AA604A-19B9-47CE-AF48-CB9D098BD05D}"/>
              </a:ext>
            </a:extLst>
          </p:cNvPr>
          <p:cNvSpPr>
            <a:spLocks noChangeShapeType="1"/>
          </p:cNvSpPr>
          <p:nvPr/>
        </p:nvSpPr>
        <p:spPr bwMode="auto">
          <a:xfrm flipH="1">
            <a:off x="7296152" y="4398962"/>
            <a:ext cx="604837" cy="2794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38" name="Text Box 17" descr="Large confetti">
            <a:extLst>
              <a:ext uri="{FF2B5EF4-FFF2-40B4-BE49-F238E27FC236}">
                <a16:creationId xmlns:a16="http://schemas.microsoft.com/office/drawing/2014/main" id="{B9034CFC-D8F5-4D19-9239-16740D7E6E14}"/>
              </a:ext>
            </a:extLst>
          </p:cNvPr>
          <p:cNvSpPr txBox="1">
            <a:spLocks noChangeArrowheads="1"/>
          </p:cNvSpPr>
          <p:nvPr/>
        </p:nvSpPr>
        <p:spPr bwMode="auto">
          <a:xfrm>
            <a:off x="7823202" y="4035426"/>
            <a:ext cx="1165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latin typeface="Times New Roman" panose="02020603050405020304" pitchFamily="18" charset="0"/>
              </a:rPr>
              <a:t>Open Pore</a:t>
            </a:r>
          </a:p>
        </p:txBody>
      </p:sp>
      <p:sp>
        <p:nvSpPr>
          <p:cNvPr id="56339" name="Line 18">
            <a:extLst>
              <a:ext uri="{FF2B5EF4-FFF2-40B4-BE49-F238E27FC236}">
                <a16:creationId xmlns:a16="http://schemas.microsoft.com/office/drawing/2014/main" id="{C1AAD95C-8F1B-4A67-8E0B-387F1CC27307}"/>
              </a:ext>
            </a:extLst>
          </p:cNvPr>
          <p:cNvSpPr>
            <a:spLocks noChangeShapeType="1"/>
          </p:cNvSpPr>
          <p:nvPr/>
        </p:nvSpPr>
        <p:spPr bwMode="auto">
          <a:xfrm flipH="1" flipV="1">
            <a:off x="7042151" y="5430837"/>
            <a:ext cx="893762" cy="7143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6340" name="Text Box 19" descr="Large confetti">
            <a:extLst>
              <a:ext uri="{FF2B5EF4-FFF2-40B4-BE49-F238E27FC236}">
                <a16:creationId xmlns:a16="http://schemas.microsoft.com/office/drawing/2014/main" id="{35B4FBBE-2BC1-4DB1-90F4-50F549F9F08D}"/>
              </a:ext>
            </a:extLst>
          </p:cNvPr>
          <p:cNvSpPr txBox="1">
            <a:spLocks noChangeArrowheads="1"/>
          </p:cNvSpPr>
          <p:nvPr/>
        </p:nvSpPr>
        <p:spPr bwMode="auto">
          <a:xfrm>
            <a:off x="7991477" y="5235576"/>
            <a:ext cx="11207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rPr>
              <a:t>Material</a:t>
            </a:r>
          </a:p>
          <a:p>
            <a:pPr algn="ctr" eaLnBrk="1" hangingPunct="1">
              <a:spcBef>
                <a:spcPct val="0"/>
              </a:spcBef>
              <a:buClrTx/>
              <a:buSzTx/>
              <a:buFontTx/>
              <a:buNone/>
            </a:pPr>
            <a:r>
              <a:rPr lang="en-US" altLang="en-US" sz="1800">
                <a:latin typeface="Times New Roman" panose="02020603050405020304" pitchFamily="18" charset="0"/>
              </a:rPr>
              <a:t>Substance</a:t>
            </a:r>
          </a:p>
          <a:p>
            <a:pPr algn="ctr" eaLnBrk="1" hangingPunct="1">
              <a:spcBef>
                <a:spcPct val="0"/>
              </a:spcBef>
              <a:buClrTx/>
              <a:buSzTx/>
              <a:buFontTx/>
              <a:buNone/>
            </a:pPr>
            <a:r>
              <a:rPr lang="en-US" altLang="en-US" sz="1800">
                <a:latin typeface="Times New Roman" panose="02020603050405020304" pitchFamily="18" charset="0"/>
              </a:rPr>
              <a:t>(solid)</a:t>
            </a:r>
          </a:p>
        </p:txBody>
      </p:sp>
      <p:sp>
        <p:nvSpPr>
          <p:cNvPr id="56341" name="Line 20">
            <a:extLst>
              <a:ext uri="{FF2B5EF4-FFF2-40B4-BE49-F238E27FC236}">
                <a16:creationId xmlns:a16="http://schemas.microsoft.com/office/drawing/2014/main" id="{393B8E5F-61DF-401A-B74C-73A112AB0AE2}"/>
              </a:ext>
            </a:extLst>
          </p:cNvPr>
          <p:cNvSpPr>
            <a:spLocks noChangeShapeType="1"/>
          </p:cNvSpPr>
          <p:nvPr/>
        </p:nvSpPr>
        <p:spPr bwMode="auto">
          <a:xfrm>
            <a:off x="5848351" y="3775075"/>
            <a:ext cx="97631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2" name="Line 21">
            <a:extLst>
              <a:ext uri="{FF2B5EF4-FFF2-40B4-BE49-F238E27FC236}">
                <a16:creationId xmlns:a16="http://schemas.microsoft.com/office/drawing/2014/main" id="{3A7C9CA7-283C-4852-B499-8D01F9A203B2}"/>
              </a:ext>
            </a:extLst>
          </p:cNvPr>
          <p:cNvSpPr>
            <a:spLocks noChangeShapeType="1"/>
          </p:cNvSpPr>
          <p:nvPr/>
        </p:nvSpPr>
        <p:spPr bwMode="auto">
          <a:xfrm>
            <a:off x="4543426" y="5184775"/>
            <a:ext cx="0" cy="76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3" name="Line 22">
            <a:extLst>
              <a:ext uri="{FF2B5EF4-FFF2-40B4-BE49-F238E27FC236}">
                <a16:creationId xmlns:a16="http://schemas.microsoft.com/office/drawing/2014/main" id="{4AEB31B0-679F-42CE-A5D8-5ABF26510EC4}"/>
              </a:ext>
            </a:extLst>
          </p:cNvPr>
          <p:cNvSpPr>
            <a:spLocks noChangeShapeType="1"/>
          </p:cNvSpPr>
          <p:nvPr/>
        </p:nvSpPr>
        <p:spPr bwMode="auto">
          <a:xfrm flipV="1">
            <a:off x="5291138" y="6184901"/>
            <a:ext cx="831850" cy="206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4" name="Line 23">
            <a:extLst>
              <a:ext uri="{FF2B5EF4-FFF2-40B4-BE49-F238E27FC236}">
                <a16:creationId xmlns:a16="http://schemas.microsoft.com/office/drawing/2014/main" id="{F10875D3-593F-4812-91FD-506442792288}"/>
              </a:ext>
            </a:extLst>
          </p:cNvPr>
          <p:cNvSpPr>
            <a:spLocks noChangeShapeType="1"/>
          </p:cNvSpPr>
          <p:nvPr/>
        </p:nvSpPr>
        <p:spPr bwMode="auto">
          <a:xfrm flipV="1">
            <a:off x="6494464" y="6138863"/>
            <a:ext cx="822325" cy="301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5" name="Line 25">
            <a:extLst>
              <a:ext uri="{FF2B5EF4-FFF2-40B4-BE49-F238E27FC236}">
                <a16:creationId xmlns:a16="http://schemas.microsoft.com/office/drawing/2014/main" id="{5E3C1176-BAE4-4F3B-B224-4BC734BD8409}"/>
              </a:ext>
            </a:extLst>
          </p:cNvPr>
          <p:cNvSpPr>
            <a:spLocks noChangeShapeType="1"/>
          </p:cNvSpPr>
          <p:nvPr/>
        </p:nvSpPr>
        <p:spPr bwMode="auto">
          <a:xfrm flipH="1">
            <a:off x="7485064" y="4238626"/>
            <a:ext cx="9525" cy="78263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6346" name="Object 26">
            <a:extLst>
              <a:ext uri="{FF2B5EF4-FFF2-40B4-BE49-F238E27FC236}">
                <a16:creationId xmlns:a16="http://schemas.microsoft.com/office/drawing/2014/main" id="{7CDA6901-1718-4746-B1AE-68BC5EA51F72}"/>
              </a:ext>
            </a:extLst>
          </p:cNvPr>
          <p:cNvGraphicFramePr>
            <a:graphicFrameLocks noChangeAspect="1"/>
          </p:cNvGraphicFramePr>
          <p:nvPr>
            <p:extLst>
              <p:ext uri="{D42A27DB-BD31-4B8C-83A1-F6EECF244321}">
                <p14:modId xmlns:p14="http://schemas.microsoft.com/office/powerpoint/2010/main" val="1455535246"/>
              </p:ext>
            </p:extLst>
          </p:nvPr>
        </p:nvGraphicFramePr>
        <p:xfrm>
          <a:off x="5052446" y="7224714"/>
          <a:ext cx="1612900" cy="717550"/>
        </p:xfrm>
        <a:graphic>
          <a:graphicData uri="http://schemas.openxmlformats.org/presentationml/2006/ole">
            <mc:AlternateContent xmlns:mc="http://schemas.openxmlformats.org/markup-compatibility/2006">
              <mc:Choice xmlns:v="urn:schemas-microsoft-com:vml" Requires="v">
                <p:oleObj spid="_x0000_s56415" name="Equation" r:id="rId10" imgW="504943" imgH="199935" progId="Equation.DSMT4">
                  <p:embed/>
                </p:oleObj>
              </mc:Choice>
              <mc:Fallback>
                <p:oleObj name="Equation" r:id="rId10" imgW="504943" imgH="199935" progId="Equation.DSMT4">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2446" y="7224714"/>
                        <a:ext cx="1612900"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sz="1600" dirty="0"/>
              <a:t>ABE 303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000073"/>
        </a:solidFill>
        <a:effectLst/>
      </p:bgPr>
    </p:bg>
    <p:spTree>
      <p:nvGrpSpPr>
        <p:cNvPr id="1" name=""/>
        <p:cNvGrpSpPr/>
        <p:nvPr/>
      </p:nvGrpSpPr>
      <p:grpSpPr>
        <a:xfrm>
          <a:off x="0" y="0"/>
          <a:ext cx="0" cy="0"/>
          <a:chOff x="0" y="0"/>
          <a:chExt cx="0" cy="0"/>
        </a:xfrm>
      </p:grpSpPr>
      <p:sp>
        <p:nvSpPr>
          <p:cNvPr id="57347" name="Footer Placeholder 2">
            <a:extLst>
              <a:ext uri="{FF2B5EF4-FFF2-40B4-BE49-F238E27FC236}">
                <a16:creationId xmlns:a16="http://schemas.microsoft.com/office/drawing/2014/main" id="{B319E34A-5E38-432A-8CF8-F07DAC22BA9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t>Introduction</a:t>
            </a:r>
          </a:p>
        </p:txBody>
      </p:sp>
      <p:sp>
        <p:nvSpPr>
          <p:cNvPr id="57348" name="Slide Number Placeholder 3">
            <a:extLst>
              <a:ext uri="{FF2B5EF4-FFF2-40B4-BE49-F238E27FC236}">
                <a16:creationId xmlns:a16="http://schemas.microsoft.com/office/drawing/2014/main" id="{D30C3094-086A-4DFA-ADE1-109CBC5336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B94BD978-9068-4C14-9513-E12366A424CC}" type="slidenum">
              <a:rPr lang="en-US" altLang="en-US" sz="1600"/>
              <a:pPr>
                <a:spcBef>
                  <a:spcPct val="0"/>
                </a:spcBef>
                <a:buClrTx/>
                <a:buSzTx/>
                <a:buFontTx/>
                <a:buNone/>
              </a:pPr>
              <a:t>41</a:t>
            </a:fld>
            <a:endParaRPr lang="en-US" altLang="en-US" sz="1600" dirty="0"/>
          </a:p>
        </p:txBody>
      </p:sp>
      <p:sp>
        <p:nvSpPr>
          <p:cNvPr id="57349" name="Text Box 2" descr="Large confetti">
            <a:extLst>
              <a:ext uri="{FF2B5EF4-FFF2-40B4-BE49-F238E27FC236}">
                <a16:creationId xmlns:a16="http://schemas.microsoft.com/office/drawing/2014/main" id="{AEF5D7C7-4156-4255-9271-B3A90937800C}"/>
              </a:ext>
            </a:extLst>
          </p:cNvPr>
          <p:cNvSpPr txBox="1">
            <a:spLocks noChangeArrowheads="1"/>
          </p:cNvSpPr>
          <p:nvPr/>
        </p:nvSpPr>
        <p:spPr bwMode="auto">
          <a:xfrm>
            <a:off x="3186113" y="444501"/>
            <a:ext cx="2324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800" b="1" u="sng">
                <a:solidFill>
                  <a:srgbClr val="FFFF00"/>
                </a:solidFill>
                <a:latin typeface="Times New Roman" panose="02020603050405020304" pitchFamily="18" charset="0"/>
              </a:rPr>
              <a:t>Bulk Density</a:t>
            </a:r>
            <a:r>
              <a:rPr lang="en-US" altLang="en-US" sz="2400" u="sng">
                <a:solidFill>
                  <a:srgbClr val="FFFF00"/>
                </a:solidFill>
                <a:latin typeface="Times New Roman" panose="02020603050405020304" pitchFamily="18" charset="0"/>
              </a:rPr>
              <a:t>, </a:t>
            </a:r>
          </a:p>
        </p:txBody>
      </p:sp>
      <p:graphicFrame>
        <p:nvGraphicFramePr>
          <p:cNvPr id="57350" name="Object 3">
            <a:extLst>
              <a:ext uri="{FF2B5EF4-FFF2-40B4-BE49-F238E27FC236}">
                <a16:creationId xmlns:a16="http://schemas.microsoft.com/office/drawing/2014/main" id="{54E6C749-F241-4684-8588-384C90989DAA}"/>
              </a:ext>
            </a:extLst>
          </p:cNvPr>
          <p:cNvGraphicFramePr>
            <a:graphicFrameLocks noChangeAspect="1"/>
          </p:cNvGraphicFramePr>
          <p:nvPr/>
        </p:nvGraphicFramePr>
        <p:xfrm>
          <a:off x="5432425" y="398464"/>
          <a:ext cx="579438" cy="579437"/>
        </p:xfrm>
        <a:graphic>
          <a:graphicData uri="http://schemas.openxmlformats.org/presentationml/2006/ole">
            <mc:AlternateContent xmlns:mc="http://schemas.openxmlformats.org/markup-compatibility/2006">
              <mc:Choice xmlns:v="urn:schemas-microsoft-com:vml" Requires="v">
                <p:oleObj spid="_x0000_s57428" name="Equation" r:id="rId6" imgW="161841" imgH="161840" progId="Equation.3">
                  <p:embed/>
                </p:oleObj>
              </mc:Choice>
              <mc:Fallback>
                <p:oleObj name="Equation" r:id="rId6" imgW="161841" imgH="1618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2425" y="398464"/>
                        <a:ext cx="579438"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1" name="Object 4">
            <a:extLst>
              <a:ext uri="{FF2B5EF4-FFF2-40B4-BE49-F238E27FC236}">
                <a16:creationId xmlns:a16="http://schemas.microsoft.com/office/drawing/2014/main" id="{9D58F2C6-81CD-4D52-8949-613613AB25F6}"/>
              </a:ext>
            </a:extLst>
          </p:cNvPr>
          <p:cNvGraphicFramePr>
            <a:graphicFrameLocks noChangeAspect="1"/>
          </p:cNvGraphicFramePr>
          <p:nvPr/>
        </p:nvGraphicFramePr>
        <p:xfrm>
          <a:off x="4283076" y="1133476"/>
          <a:ext cx="2995613" cy="885825"/>
        </p:xfrm>
        <a:graphic>
          <a:graphicData uri="http://schemas.openxmlformats.org/presentationml/2006/ole">
            <mc:AlternateContent xmlns:mc="http://schemas.openxmlformats.org/markup-compatibility/2006">
              <mc:Choice xmlns:v="urn:schemas-microsoft-com:vml" Requires="v">
                <p:oleObj spid="_x0000_s57429" name="Equation" r:id="rId8" imgW="1390751" imgH="362045" progId="Equation.3">
                  <p:embed/>
                </p:oleObj>
              </mc:Choice>
              <mc:Fallback>
                <p:oleObj name="Equation" r:id="rId8" imgW="1390751" imgH="362045"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3076" y="1133476"/>
                        <a:ext cx="299561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2" name="Line 5">
            <a:extLst>
              <a:ext uri="{FF2B5EF4-FFF2-40B4-BE49-F238E27FC236}">
                <a16:creationId xmlns:a16="http://schemas.microsoft.com/office/drawing/2014/main" id="{1DC6BE14-1AAF-4670-8DAB-E916A15B2D0D}"/>
              </a:ext>
            </a:extLst>
          </p:cNvPr>
          <p:cNvSpPr>
            <a:spLocks noChangeShapeType="1"/>
          </p:cNvSpPr>
          <p:nvPr/>
        </p:nvSpPr>
        <p:spPr bwMode="auto">
          <a:xfrm flipH="1" flipV="1">
            <a:off x="5849938" y="1931989"/>
            <a:ext cx="385762" cy="415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53" name="Text Box 6" descr="Large confetti">
            <a:extLst>
              <a:ext uri="{FF2B5EF4-FFF2-40B4-BE49-F238E27FC236}">
                <a16:creationId xmlns:a16="http://schemas.microsoft.com/office/drawing/2014/main" id="{E145A8D3-9BB2-4706-BA31-B696D479BEC8}"/>
              </a:ext>
            </a:extLst>
          </p:cNvPr>
          <p:cNvSpPr txBox="1">
            <a:spLocks noChangeArrowheads="1"/>
          </p:cNvSpPr>
          <p:nvPr/>
        </p:nvSpPr>
        <p:spPr bwMode="auto">
          <a:xfrm>
            <a:off x="5411788" y="2395539"/>
            <a:ext cx="37449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000">
                <a:solidFill>
                  <a:srgbClr val="FFFF00"/>
                </a:solidFill>
                <a:latin typeface="Times New Roman" panose="02020603050405020304" pitchFamily="18" charset="0"/>
              </a:rPr>
              <a:t>Includes all the particles and space</a:t>
            </a:r>
            <a:br>
              <a:rPr lang="en-US" altLang="en-US" sz="2000">
                <a:solidFill>
                  <a:srgbClr val="FFFF00"/>
                </a:solidFill>
                <a:latin typeface="Times New Roman" panose="02020603050405020304" pitchFamily="18" charset="0"/>
              </a:rPr>
            </a:br>
            <a:r>
              <a:rPr lang="en-US" altLang="en-US" sz="2000">
                <a:solidFill>
                  <a:srgbClr val="FFFF00"/>
                </a:solidFill>
                <a:latin typeface="Times New Roman" panose="02020603050405020304" pitchFamily="18" charset="0"/>
              </a:rPr>
              <a:t>between them</a:t>
            </a:r>
          </a:p>
        </p:txBody>
      </p:sp>
      <p:sp>
        <p:nvSpPr>
          <p:cNvPr id="57354" name="Freeform 14" descr="Wide upward diagonal">
            <a:extLst>
              <a:ext uri="{FF2B5EF4-FFF2-40B4-BE49-F238E27FC236}">
                <a16:creationId xmlns:a16="http://schemas.microsoft.com/office/drawing/2014/main" id="{BF9EFD8B-7B45-458C-B36B-4EDF5F1861A1}"/>
              </a:ext>
            </a:extLst>
          </p:cNvPr>
          <p:cNvSpPr>
            <a:spLocks/>
          </p:cNvSpPr>
          <p:nvPr/>
        </p:nvSpPr>
        <p:spPr bwMode="auto">
          <a:xfrm>
            <a:off x="5135563" y="3425826"/>
            <a:ext cx="2093912" cy="2212975"/>
          </a:xfrm>
          <a:custGeom>
            <a:avLst/>
            <a:gdLst>
              <a:gd name="T0" fmla="*/ 0 w 1319"/>
              <a:gd name="T1" fmla="*/ 2147483646 h 1395"/>
              <a:gd name="T2" fmla="*/ 0 w 1319"/>
              <a:gd name="T3" fmla="*/ 2147483646 h 1395"/>
              <a:gd name="T4" fmla="*/ 2147483646 w 1319"/>
              <a:gd name="T5" fmla="*/ 2147483646 h 1395"/>
              <a:gd name="T6" fmla="*/ 2147483646 w 1319"/>
              <a:gd name="T7" fmla="*/ 0 h 1395"/>
              <a:gd name="T8" fmla="*/ 2147483646 w 1319"/>
              <a:gd name="T9" fmla="*/ 0 h 1395"/>
              <a:gd name="T10" fmla="*/ 2147483646 w 1319"/>
              <a:gd name="T11" fmla="*/ 2147483646 h 1395"/>
              <a:gd name="T12" fmla="*/ 2147483646 w 1319"/>
              <a:gd name="T13" fmla="*/ 2147483646 h 1395"/>
              <a:gd name="T14" fmla="*/ 2147483646 w 1319"/>
              <a:gd name="T15" fmla="*/ 2147483646 h 1395"/>
              <a:gd name="T16" fmla="*/ 0 w 1319"/>
              <a:gd name="T17" fmla="*/ 2147483646 h 13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19"/>
              <a:gd name="T28" fmla="*/ 0 h 1395"/>
              <a:gd name="T29" fmla="*/ 1319 w 1319"/>
              <a:gd name="T30" fmla="*/ 1395 h 13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19" h="1395">
                <a:moveTo>
                  <a:pt x="0" y="6"/>
                </a:moveTo>
                <a:lnTo>
                  <a:pt x="0" y="1395"/>
                </a:lnTo>
                <a:lnTo>
                  <a:pt x="1319" y="1395"/>
                </a:lnTo>
                <a:lnTo>
                  <a:pt x="1319" y="0"/>
                </a:lnTo>
                <a:lnTo>
                  <a:pt x="1223" y="0"/>
                </a:lnTo>
                <a:lnTo>
                  <a:pt x="1223" y="1273"/>
                </a:lnTo>
                <a:lnTo>
                  <a:pt x="103" y="1273"/>
                </a:lnTo>
                <a:lnTo>
                  <a:pt x="103" y="6"/>
                </a:lnTo>
                <a:lnTo>
                  <a:pt x="0" y="6"/>
                </a:lnTo>
                <a:close/>
              </a:path>
            </a:pathLst>
          </a:custGeom>
          <a:pattFill prst="wdUpDiag">
            <a:fgClr>
              <a:srgbClr val="5F5F5F"/>
            </a:fgClr>
            <a:bgClr>
              <a:schemeClr val="bg1"/>
            </a:bgClr>
          </a:pattFill>
          <a:ln w="9525">
            <a:solidFill>
              <a:schemeClr val="tx1"/>
            </a:solidFill>
            <a:round/>
            <a:headEnd/>
            <a:tailEnd/>
          </a:ln>
        </p:spPr>
        <p:txBody>
          <a:bodyPr wrap="none" anchor="ctr"/>
          <a:lstStyle/>
          <a:p>
            <a:endParaRPr lang="en-US"/>
          </a:p>
        </p:txBody>
      </p:sp>
      <p:sp>
        <p:nvSpPr>
          <p:cNvPr id="57355" name="Oval 15" descr="Large confetti">
            <a:extLst>
              <a:ext uri="{FF2B5EF4-FFF2-40B4-BE49-F238E27FC236}">
                <a16:creationId xmlns:a16="http://schemas.microsoft.com/office/drawing/2014/main" id="{5C9375A9-B3E0-4387-B69D-EC3A5860075F}"/>
              </a:ext>
            </a:extLst>
          </p:cNvPr>
          <p:cNvSpPr>
            <a:spLocks noChangeArrowheads="1"/>
          </p:cNvSpPr>
          <p:nvPr/>
        </p:nvSpPr>
        <p:spPr bwMode="auto">
          <a:xfrm>
            <a:off x="5511801" y="3597275"/>
            <a:ext cx="415925" cy="425450"/>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56" name="Oval 16" descr="Large confetti">
            <a:extLst>
              <a:ext uri="{FF2B5EF4-FFF2-40B4-BE49-F238E27FC236}">
                <a16:creationId xmlns:a16="http://schemas.microsoft.com/office/drawing/2014/main" id="{A08F03E2-ECE1-4CD4-A849-43E785CCEDB7}"/>
              </a:ext>
            </a:extLst>
          </p:cNvPr>
          <p:cNvSpPr>
            <a:spLocks noChangeArrowheads="1"/>
          </p:cNvSpPr>
          <p:nvPr/>
        </p:nvSpPr>
        <p:spPr bwMode="auto">
          <a:xfrm>
            <a:off x="5368926" y="4976814"/>
            <a:ext cx="415925" cy="427037"/>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57" name="Oval 17" descr="Large confetti">
            <a:extLst>
              <a:ext uri="{FF2B5EF4-FFF2-40B4-BE49-F238E27FC236}">
                <a16:creationId xmlns:a16="http://schemas.microsoft.com/office/drawing/2014/main" id="{263095B9-550C-4B1D-9CF4-827FA821E388}"/>
              </a:ext>
            </a:extLst>
          </p:cNvPr>
          <p:cNvSpPr>
            <a:spLocks noChangeArrowheads="1"/>
          </p:cNvSpPr>
          <p:nvPr/>
        </p:nvSpPr>
        <p:spPr bwMode="auto">
          <a:xfrm>
            <a:off x="5927726" y="4621214"/>
            <a:ext cx="415925" cy="427037"/>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58" name="Oval 18" descr="Large confetti">
            <a:extLst>
              <a:ext uri="{FF2B5EF4-FFF2-40B4-BE49-F238E27FC236}">
                <a16:creationId xmlns:a16="http://schemas.microsoft.com/office/drawing/2014/main" id="{42ABDAFE-73E0-4F5F-A6F9-4F73DB40C3A2}"/>
              </a:ext>
            </a:extLst>
          </p:cNvPr>
          <p:cNvSpPr>
            <a:spLocks noChangeArrowheads="1"/>
          </p:cNvSpPr>
          <p:nvPr/>
        </p:nvSpPr>
        <p:spPr bwMode="auto">
          <a:xfrm>
            <a:off x="6475414" y="4378325"/>
            <a:ext cx="376237" cy="336550"/>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59" name="Oval 19" descr="Large confetti">
            <a:extLst>
              <a:ext uri="{FF2B5EF4-FFF2-40B4-BE49-F238E27FC236}">
                <a16:creationId xmlns:a16="http://schemas.microsoft.com/office/drawing/2014/main" id="{AF2CE81D-1F31-4405-AA81-E57AE930711A}"/>
              </a:ext>
            </a:extLst>
          </p:cNvPr>
          <p:cNvSpPr>
            <a:spLocks noChangeArrowheads="1"/>
          </p:cNvSpPr>
          <p:nvPr/>
        </p:nvSpPr>
        <p:spPr bwMode="auto">
          <a:xfrm>
            <a:off x="6375401" y="4092575"/>
            <a:ext cx="233363" cy="234950"/>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60" name="Oval 20" descr="Large confetti">
            <a:extLst>
              <a:ext uri="{FF2B5EF4-FFF2-40B4-BE49-F238E27FC236}">
                <a16:creationId xmlns:a16="http://schemas.microsoft.com/office/drawing/2014/main" id="{7089FB11-B66B-439D-A742-A7DB8CD308F6}"/>
              </a:ext>
            </a:extLst>
          </p:cNvPr>
          <p:cNvSpPr>
            <a:spLocks noChangeArrowheads="1"/>
          </p:cNvSpPr>
          <p:nvPr/>
        </p:nvSpPr>
        <p:spPr bwMode="auto">
          <a:xfrm>
            <a:off x="6418264" y="4867275"/>
            <a:ext cx="536575" cy="527050"/>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61" name="Oval 21" descr="Large confetti">
            <a:extLst>
              <a:ext uri="{FF2B5EF4-FFF2-40B4-BE49-F238E27FC236}">
                <a16:creationId xmlns:a16="http://schemas.microsoft.com/office/drawing/2014/main" id="{E383225D-92B5-4EAC-A735-F471E10230F0}"/>
              </a:ext>
            </a:extLst>
          </p:cNvPr>
          <p:cNvSpPr>
            <a:spLocks noChangeArrowheads="1"/>
          </p:cNvSpPr>
          <p:nvPr/>
        </p:nvSpPr>
        <p:spPr bwMode="auto">
          <a:xfrm>
            <a:off x="6042026" y="5133976"/>
            <a:ext cx="303213" cy="282575"/>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62" name="Oval 22" descr="Large confetti">
            <a:extLst>
              <a:ext uri="{FF2B5EF4-FFF2-40B4-BE49-F238E27FC236}">
                <a16:creationId xmlns:a16="http://schemas.microsoft.com/office/drawing/2014/main" id="{3738F50A-E8C8-4FDB-9156-8D9C7F136B88}"/>
              </a:ext>
            </a:extLst>
          </p:cNvPr>
          <p:cNvSpPr>
            <a:spLocks noChangeArrowheads="1"/>
          </p:cNvSpPr>
          <p:nvPr/>
        </p:nvSpPr>
        <p:spPr bwMode="auto">
          <a:xfrm>
            <a:off x="5427664" y="4124325"/>
            <a:ext cx="376237" cy="336550"/>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63" name="Oval 23" descr="Large confetti">
            <a:extLst>
              <a:ext uri="{FF2B5EF4-FFF2-40B4-BE49-F238E27FC236}">
                <a16:creationId xmlns:a16="http://schemas.microsoft.com/office/drawing/2014/main" id="{67028E3C-AC11-4783-A635-A784497F1CA1}"/>
              </a:ext>
            </a:extLst>
          </p:cNvPr>
          <p:cNvSpPr>
            <a:spLocks noChangeArrowheads="1"/>
          </p:cNvSpPr>
          <p:nvPr/>
        </p:nvSpPr>
        <p:spPr bwMode="auto">
          <a:xfrm>
            <a:off x="5440364" y="4549775"/>
            <a:ext cx="447675" cy="387350"/>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64" name="Oval 24" descr="Large confetti">
            <a:extLst>
              <a:ext uri="{FF2B5EF4-FFF2-40B4-BE49-F238E27FC236}">
                <a16:creationId xmlns:a16="http://schemas.microsoft.com/office/drawing/2014/main" id="{07AA8BF2-25F5-42D4-BF15-2B1282B3AAB6}"/>
              </a:ext>
            </a:extLst>
          </p:cNvPr>
          <p:cNvSpPr>
            <a:spLocks noChangeArrowheads="1"/>
          </p:cNvSpPr>
          <p:nvPr/>
        </p:nvSpPr>
        <p:spPr bwMode="auto">
          <a:xfrm>
            <a:off x="6049963" y="3800475"/>
            <a:ext cx="334962" cy="304800"/>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65" name="Oval 25" descr="Large confetti">
            <a:extLst>
              <a:ext uri="{FF2B5EF4-FFF2-40B4-BE49-F238E27FC236}">
                <a16:creationId xmlns:a16="http://schemas.microsoft.com/office/drawing/2014/main" id="{87FBAEE9-E2B6-4C24-9317-512F25F1B05C}"/>
              </a:ext>
            </a:extLst>
          </p:cNvPr>
          <p:cNvSpPr>
            <a:spLocks noChangeArrowheads="1"/>
          </p:cNvSpPr>
          <p:nvPr/>
        </p:nvSpPr>
        <p:spPr bwMode="auto">
          <a:xfrm>
            <a:off x="5938839" y="4143375"/>
            <a:ext cx="365125" cy="355600"/>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66" name="Oval 26" descr="Large confetti">
            <a:extLst>
              <a:ext uri="{FF2B5EF4-FFF2-40B4-BE49-F238E27FC236}">
                <a16:creationId xmlns:a16="http://schemas.microsoft.com/office/drawing/2014/main" id="{932A4102-3209-40FF-960B-271299A74A22}"/>
              </a:ext>
            </a:extLst>
          </p:cNvPr>
          <p:cNvSpPr>
            <a:spLocks noChangeArrowheads="1"/>
          </p:cNvSpPr>
          <p:nvPr/>
        </p:nvSpPr>
        <p:spPr bwMode="auto">
          <a:xfrm>
            <a:off x="6375400" y="4670426"/>
            <a:ext cx="152400" cy="161925"/>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67" name="Oval 27" descr="Large confetti">
            <a:extLst>
              <a:ext uri="{FF2B5EF4-FFF2-40B4-BE49-F238E27FC236}">
                <a16:creationId xmlns:a16="http://schemas.microsoft.com/office/drawing/2014/main" id="{50EE166E-FB83-4B6B-93B9-A6E289892C57}"/>
              </a:ext>
            </a:extLst>
          </p:cNvPr>
          <p:cNvSpPr>
            <a:spLocks noChangeArrowheads="1"/>
          </p:cNvSpPr>
          <p:nvPr/>
        </p:nvSpPr>
        <p:spPr bwMode="auto">
          <a:xfrm>
            <a:off x="6235701" y="3463925"/>
            <a:ext cx="365125" cy="355600"/>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68" name="Oval 28" descr="Large confetti">
            <a:extLst>
              <a:ext uri="{FF2B5EF4-FFF2-40B4-BE49-F238E27FC236}">
                <a16:creationId xmlns:a16="http://schemas.microsoft.com/office/drawing/2014/main" id="{3989CB2B-0A4D-41F8-B10B-6A4E825C4BC7}"/>
              </a:ext>
            </a:extLst>
          </p:cNvPr>
          <p:cNvSpPr>
            <a:spLocks noChangeArrowheads="1"/>
          </p:cNvSpPr>
          <p:nvPr/>
        </p:nvSpPr>
        <p:spPr bwMode="auto">
          <a:xfrm>
            <a:off x="6557964" y="3687763"/>
            <a:ext cx="365125" cy="355600"/>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69" name="Oval 29" descr="Large confetti">
            <a:extLst>
              <a:ext uri="{FF2B5EF4-FFF2-40B4-BE49-F238E27FC236}">
                <a16:creationId xmlns:a16="http://schemas.microsoft.com/office/drawing/2014/main" id="{2D514B01-AEE4-4CBE-9DA6-AB96DC0C548B}"/>
              </a:ext>
            </a:extLst>
          </p:cNvPr>
          <p:cNvSpPr>
            <a:spLocks noChangeArrowheads="1"/>
          </p:cNvSpPr>
          <p:nvPr/>
        </p:nvSpPr>
        <p:spPr bwMode="auto">
          <a:xfrm>
            <a:off x="6661151" y="4041775"/>
            <a:ext cx="365125" cy="355600"/>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70" name="Line 30">
            <a:extLst>
              <a:ext uri="{FF2B5EF4-FFF2-40B4-BE49-F238E27FC236}">
                <a16:creationId xmlns:a16="http://schemas.microsoft.com/office/drawing/2014/main" id="{DF7894B9-2DBF-46D4-9E5A-2E58FAE9DDB5}"/>
              </a:ext>
            </a:extLst>
          </p:cNvPr>
          <p:cNvSpPr>
            <a:spLocks noChangeShapeType="1"/>
          </p:cNvSpPr>
          <p:nvPr/>
        </p:nvSpPr>
        <p:spPr bwMode="auto">
          <a:xfrm>
            <a:off x="5299076" y="3433763"/>
            <a:ext cx="17875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1" name="Oval 31" descr="Large confetti">
            <a:extLst>
              <a:ext uri="{FF2B5EF4-FFF2-40B4-BE49-F238E27FC236}">
                <a16:creationId xmlns:a16="http://schemas.microsoft.com/office/drawing/2014/main" id="{075BDC12-5626-46B3-8AAE-C77B8A1B517A}"/>
              </a:ext>
            </a:extLst>
          </p:cNvPr>
          <p:cNvSpPr>
            <a:spLocks noChangeArrowheads="1"/>
          </p:cNvSpPr>
          <p:nvPr/>
        </p:nvSpPr>
        <p:spPr bwMode="auto">
          <a:xfrm>
            <a:off x="5327650" y="3502026"/>
            <a:ext cx="192088" cy="212725"/>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72" name="Oval 32" descr="Large confetti">
            <a:extLst>
              <a:ext uri="{FF2B5EF4-FFF2-40B4-BE49-F238E27FC236}">
                <a16:creationId xmlns:a16="http://schemas.microsoft.com/office/drawing/2014/main" id="{5EE74131-7A60-426B-9488-33E9455477FC}"/>
              </a:ext>
            </a:extLst>
          </p:cNvPr>
          <p:cNvSpPr>
            <a:spLocks noChangeArrowheads="1"/>
          </p:cNvSpPr>
          <p:nvPr/>
        </p:nvSpPr>
        <p:spPr bwMode="auto">
          <a:xfrm>
            <a:off x="5786438" y="4397376"/>
            <a:ext cx="152400" cy="161925"/>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73" name="Oval 33" descr="Large confetti">
            <a:extLst>
              <a:ext uri="{FF2B5EF4-FFF2-40B4-BE49-F238E27FC236}">
                <a16:creationId xmlns:a16="http://schemas.microsoft.com/office/drawing/2014/main" id="{5296123C-E2B3-430B-A00A-3E5584AAFFFB}"/>
              </a:ext>
            </a:extLst>
          </p:cNvPr>
          <p:cNvSpPr>
            <a:spLocks noChangeArrowheads="1"/>
          </p:cNvSpPr>
          <p:nvPr/>
        </p:nvSpPr>
        <p:spPr bwMode="auto">
          <a:xfrm>
            <a:off x="6781801" y="4641851"/>
            <a:ext cx="233363" cy="233363"/>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74" name="Oval 34" descr="Large confetti">
            <a:extLst>
              <a:ext uri="{FF2B5EF4-FFF2-40B4-BE49-F238E27FC236}">
                <a16:creationId xmlns:a16="http://schemas.microsoft.com/office/drawing/2014/main" id="{B6185AA7-C1E0-442B-A9E5-F51163521F24}"/>
              </a:ext>
            </a:extLst>
          </p:cNvPr>
          <p:cNvSpPr>
            <a:spLocks noChangeArrowheads="1"/>
          </p:cNvSpPr>
          <p:nvPr/>
        </p:nvSpPr>
        <p:spPr bwMode="auto">
          <a:xfrm>
            <a:off x="5929313" y="3503613"/>
            <a:ext cx="233362" cy="233362"/>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75" name="Oval 35" descr="Large confetti">
            <a:extLst>
              <a:ext uri="{FF2B5EF4-FFF2-40B4-BE49-F238E27FC236}">
                <a16:creationId xmlns:a16="http://schemas.microsoft.com/office/drawing/2014/main" id="{909A0AFA-349B-4E7D-A7FB-82A4FB3672B0}"/>
              </a:ext>
            </a:extLst>
          </p:cNvPr>
          <p:cNvSpPr>
            <a:spLocks noChangeArrowheads="1"/>
          </p:cNvSpPr>
          <p:nvPr/>
        </p:nvSpPr>
        <p:spPr bwMode="auto">
          <a:xfrm>
            <a:off x="5805489" y="4000501"/>
            <a:ext cx="193675" cy="193675"/>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76" name="Oval 36" descr="Large confetti">
            <a:extLst>
              <a:ext uri="{FF2B5EF4-FFF2-40B4-BE49-F238E27FC236}">
                <a16:creationId xmlns:a16="http://schemas.microsoft.com/office/drawing/2014/main" id="{1F81CF58-657B-491A-8FDD-136109523C70}"/>
              </a:ext>
            </a:extLst>
          </p:cNvPr>
          <p:cNvSpPr>
            <a:spLocks noChangeArrowheads="1"/>
          </p:cNvSpPr>
          <p:nvPr/>
        </p:nvSpPr>
        <p:spPr bwMode="auto">
          <a:xfrm>
            <a:off x="6264275" y="4429126"/>
            <a:ext cx="171450" cy="180975"/>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77" name="Oval 37" descr="Large confetti">
            <a:extLst>
              <a:ext uri="{FF2B5EF4-FFF2-40B4-BE49-F238E27FC236}">
                <a16:creationId xmlns:a16="http://schemas.microsoft.com/office/drawing/2014/main" id="{07FC7896-F2A1-42A8-92C8-239BCB1B3FD5}"/>
              </a:ext>
            </a:extLst>
          </p:cNvPr>
          <p:cNvSpPr>
            <a:spLocks noChangeArrowheads="1"/>
          </p:cNvSpPr>
          <p:nvPr/>
        </p:nvSpPr>
        <p:spPr bwMode="auto">
          <a:xfrm>
            <a:off x="5348289" y="3910014"/>
            <a:ext cx="193675" cy="192087"/>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78" name="Oval 38" descr="Large confetti">
            <a:extLst>
              <a:ext uri="{FF2B5EF4-FFF2-40B4-BE49-F238E27FC236}">
                <a16:creationId xmlns:a16="http://schemas.microsoft.com/office/drawing/2014/main" id="{BE923121-0844-4C7F-B00F-948D4132F5AA}"/>
              </a:ext>
            </a:extLst>
          </p:cNvPr>
          <p:cNvSpPr>
            <a:spLocks noChangeArrowheads="1"/>
          </p:cNvSpPr>
          <p:nvPr/>
        </p:nvSpPr>
        <p:spPr bwMode="auto">
          <a:xfrm>
            <a:off x="5807076" y="5008563"/>
            <a:ext cx="233363" cy="233362"/>
          </a:xfrm>
          <a:prstGeom prst="ellipse">
            <a:avLst/>
          </a:prstGeom>
          <a:pattFill prst="lgConfetti">
            <a:fgClr>
              <a:srgbClr val="5F5F5F"/>
            </a:fgClr>
            <a:bgClr>
              <a:schemeClr val="bg1"/>
            </a:bgClr>
          </a:pattFill>
          <a:ln w="9525">
            <a:solidFill>
              <a:schemeClr val="tx1"/>
            </a:solidFill>
            <a:round/>
            <a:headEnd/>
            <a:tailEnd/>
          </a:ln>
        </p:spPr>
        <p:txBody>
          <a:bodyPr wrap="none" anchor="ct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7379" name="Line 39">
            <a:extLst>
              <a:ext uri="{FF2B5EF4-FFF2-40B4-BE49-F238E27FC236}">
                <a16:creationId xmlns:a16="http://schemas.microsoft.com/office/drawing/2014/main" id="{F81ABBA0-D661-47F3-AC7D-18F5C7C80341}"/>
              </a:ext>
            </a:extLst>
          </p:cNvPr>
          <p:cNvSpPr>
            <a:spLocks noChangeShapeType="1"/>
          </p:cNvSpPr>
          <p:nvPr/>
        </p:nvSpPr>
        <p:spPr bwMode="auto">
          <a:xfrm flipH="1">
            <a:off x="6975475" y="4035425"/>
            <a:ext cx="679450" cy="698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80" name="Text Box 40" descr="Large confetti">
            <a:extLst>
              <a:ext uri="{FF2B5EF4-FFF2-40B4-BE49-F238E27FC236}">
                <a16:creationId xmlns:a16="http://schemas.microsoft.com/office/drawing/2014/main" id="{A2731156-4322-4B9C-AF1F-E81E96DBC90B}"/>
              </a:ext>
            </a:extLst>
          </p:cNvPr>
          <p:cNvSpPr txBox="1">
            <a:spLocks noChangeArrowheads="1"/>
          </p:cNvSpPr>
          <p:nvPr/>
        </p:nvSpPr>
        <p:spPr bwMode="auto">
          <a:xfrm>
            <a:off x="7654925" y="3775075"/>
            <a:ext cx="965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000">
                <a:latin typeface="Times New Roman" panose="02020603050405020304" pitchFamily="18" charset="0"/>
              </a:rPr>
              <a:t>Particle</a:t>
            </a:r>
          </a:p>
        </p:txBody>
      </p:sp>
      <p:sp>
        <p:nvSpPr>
          <p:cNvPr id="57381" name="Line 41">
            <a:extLst>
              <a:ext uri="{FF2B5EF4-FFF2-40B4-BE49-F238E27FC236}">
                <a16:creationId xmlns:a16="http://schemas.microsoft.com/office/drawing/2014/main" id="{23F54316-0414-4368-B2E0-1FE04C47CA0D}"/>
              </a:ext>
            </a:extLst>
          </p:cNvPr>
          <p:cNvSpPr>
            <a:spLocks noChangeShapeType="1"/>
          </p:cNvSpPr>
          <p:nvPr/>
        </p:nvSpPr>
        <p:spPr bwMode="auto">
          <a:xfrm>
            <a:off x="4486276" y="3687763"/>
            <a:ext cx="817563" cy="50006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82" name="Text Box 42" descr="Large confetti">
            <a:extLst>
              <a:ext uri="{FF2B5EF4-FFF2-40B4-BE49-F238E27FC236}">
                <a16:creationId xmlns:a16="http://schemas.microsoft.com/office/drawing/2014/main" id="{C7FA386E-FDA3-4A6D-AA07-E99C30505A03}"/>
              </a:ext>
            </a:extLst>
          </p:cNvPr>
          <p:cNvSpPr txBox="1">
            <a:spLocks noChangeArrowheads="1"/>
          </p:cNvSpPr>
          <p:nvPr/>
        </p:nvSpPr>
        <p:spPr bwMode="auto">
          <a:xfrm>
            <a:off x="3703638" y="2981326"/>
            <a:ext cx="1643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000">
                <a:latin typeface="Times New Roman" panose="02020603050405020304" pitchFamily="18" charset="0"/>
              </a:rPr>
              <a:t>Bulk Volume</a:t>
            </a:r>
          </a:p>
          <a:p>
            <a:pPr eaLnBrk="1" hangingPunct="1">
              <a:spcBef>
                <a:spcPct val="0"/>
              </a:spcBef>
              <a:buClrTx/>
              <a:buSzTx/>
              <a:buFontTx/>
              <a:buNone/>
            </a:pPr>
            <a:r>
              <a:rPr lang="en-US" altLang="en-US" sz="2000">
                <a:latin typeface="Times New Roman" panose="02020603050405020304" pitchFamily="18" charset="0"/>
              </a:rPr>
              <a:t>(Container)</a:t>
            </a:r>
          </a:p>
        </p:txBody>
      </p:sp>
      <p:sp>
        <p:nvSpPr>
          <p:cNvPr id="57383" name="Text Box 43" descr="Large confetti">
            <a:extLst>
              <a:ext uri="{FF2B5EF4-FFF2-40B4-BE49-F238E27FC236}">
                <a16:creationId xmlns:a16="http://schemas.microsoft.com/office/drawing/2014/main" id="{A453FD2F-F798-46F1-8188-53FAE36FBFFD}"/>
              </a:ext>
            </a:extLst>
          </p:cNvPr>
          <p:cNvSpPr txBox="1">
            <a:spLocks noChangeArrowheads="1"/>
          </p:cNvSpPr>
          <p:nvPr/>
        </p:nvSpPr>
        <p:spPr bwMode="auto">
          <a:xfrm>
            <a:off x="1049224" y="6246812"/>
            <a:ext cx="1088571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3363" indent="-233363">
              <a:spcBef>
                <a:spcPct val="20000"/>
              </a:spcBef>
              <a:buClr>
                <a:schemeClr val="hlink"/>
              </a:buClr>
              <a:buSzPct val="90000"/>
              <a:buFont typeface="Wingdings" panose="05000000000000000000" pitchFamily="2" charset="2"/>
              <a:buBlip>
                <a:blip r:embed="rId3"/>
              </a:buBlip>
              <a:tabLst>
                <a:tab pos="233363" algn="l"/>
              </a:tabLst>
              <a:defRPr sz="3200">
                <a:solidFill>
                  <a:schemeClr val="tx1"/>
                </a:solidFill>
                <a:latin typeface="Arial" panose="020B0604020202020204" pitchFamily="34" charset="0"/>
              </a:defRPr>
            </a:lvl1pPr>
            <a:lvl2pPr marL="742950" indent="-285750">
              <a:spcBef>
                <a:spcPct val="20000"/>
              </a:spcBef>
              <a:buChar char="–"/>
              <a:tabLst>
                <a:tab pos="233363" algn="l"/>
              </a:tabLst>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tabLst>
                <a:tab pos="233363" algn="l"/>
              </a:tabLst>
              <a:defRPr sz="2400">
                <a:solidFill>
                  <a:schemeClr val="tx1"/>
                </a:solidFill>
                <a:latin typeface="Arial" panose="020B0604020202020204" pitchFamily="34" charset="0"/>
              </a:defRPr>
            </a:lvl3pPr>
            <a:lvl4pPr marL="1600200" indent="-228600">
              <a:spcBef>
                <a:spcPct val="20000"/>
              </a:spcBef>
              <a:buChar char="–"/>
              <a:tabLst>
                <a:tab pos="233363" algn="l"/>
              </a:tabLst>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tabLst>
                <a:tab pos="233363"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33363"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33363"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33363"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tabLst>
                <a:tab pos="233363" algn="l"/>
              </a:tabLst>
              <a:defRPr sz="2000">
                <a:solidFill>
                  <a:schemeClr val="tx1"/>
                </a:solidFill>
                <a:latin typeface="Arial" panose="020B0604020202020204" pitchFamily="34" charset="0"/>
              </a:defRPr>
            </a:lvl9pPr>
          </a:lstStyle>
          <a:p>
            <a:pPr eaLnBrk="1" hangingPunct="1">
              <a:spcBef>
                <a:spcPct val="0"/>
              </a:spcBef>
              <a:buClrTx/>
              <a:buSzTx/>
              <a:buFontTx/>
              <a:buChar char="•"/>
            </a:pPr>
            <a:r>
              <a:rPr lang="en-US" altLang="en-US" sz="2400" dirty="0">
                <a:solidFill>
                  <a:srgbClr val="FFFF00"/>
                </a:solidFill>
                <a:latin typeface="+mn-lt"/>
              </a:rPr>
              <a:t>Design of packaging of particulates foods</a:t>
            </a:r>
          </a:p>
          <a:p>
            <a:pPr eaLnBrk="1" hangingPunct="1">
              <a:spcBef>
                <a:spcPct val="0"/>
              </a:spcBef>
              <a:buClrTx/>
              <a:buSzTx/>
              <a:buFontTx/>
              <a:buChar char="•"/>
            </a:pPr>
            <a:r>
              <a:rPr lang="en-US" altLang="en-US" sz="2400" dirty="0">
                <a:solidFill>
                  <a:srgbClr val="FFFF00"/>
                </a:solidFill>
                <a:latin typeface="+mn-lt"/>
              </a:rPr>
              <a:t>Design of ventilation systems for removing</a:t>
            </a:r>
            <a:br>
              <a:rPr lang="en-US" altLang="en-US" sz="2400" dirty="0">
                <a:solidFill>
                  <a:srgbClr val="FFFF00"/>
                </a:solidFill>
                <a:latin typeface="+mn-lt"/>
              </a:rPr>
            </a:br>
            <a:r>
              <a:rPr lang="en-US" altLang="en-US" sz="2400" dirty="0">
                <a:solidFill>
                  <a:srgbClr val="FFFF00"/>
                </a:solidFill>
                <a:latin typeface="+mn-lt"/>
              </a:rPr>
              <a:t>heat produced by the material respiration (e.g. silo, apples in a carton)</a:t>
            </a:r>
          </a:p>
          <a:p>
            <a:pPr eaLnBrk="1" hangingPunct="1">
              <a:spcBef>
                <a:spcPct val="0"/>
              </a:spcBef>
              <a:buClrTx/>
              <a:buSzTx/>
              <a:buFontTx/>
              <a:buChar char="•"/>
            </a:pPr>
            <a:r>
              <a:rPr lang="en-US" altLang="en-US" sz="2400" dirty="0">
                <a:solidFill>
                  <a:srgbClr val="FFFF00"/>
                </a:solidFill>
                <a:latin typeface="+mn-lt"/>
              </a:rPr>
              <a:t>Important in heat and mass transfer calculations</a:t>
            </a:r>
            <a:endParaRPr lang="en-US" altLang="en-US" sz="2400" u="sng" dirty="0">
              <a:latin typeface="+mn-lt"/>
            </a:endParaRPr>
          </a:p>
        </p:txBody>
      </p:sp>
      <p:sp>
        <p:nvSpPr>
          <p:cNvPr id="2" name="Date Placeholder 1"/>
          <p:cNvSpPr>
            <a:spLocks noGrp="1"/>
          </p:cNvSpPr>
          <p:nvPr>
            <p:ph type="dt" sz="half" idx="10"/>
          </p:nvPr>
        </p:nvSpPr>
        <p:spPr/>
        <p:txBody>
          <a:bodyPr/>
          <a:lstStyle/>
          <a:p>
            <a:pPr>
              <a:defRPr/>
            </a:pPr>
            <a:r>
              <a:rPr lang="en-US" sz="1600" dirty="0"/>
              <a:t>ABE 303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8371" name="Footer Placeholder 2">
            <a:extLst>
              <a:ext uri="{FF2B5EF4-FFF2-40B4-BE49-F238E27FC236}">
                <a16:creationId xmlns:a16="http://schemas.microsoft.com/office/drawing/2014/main" id="{531147A0-BCCB-4B36-9C4A-F2ECB537C84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chemeClr val="bg1">
                    <a:lumMod val="50000"/>
                  </a:schemeClr>
                </a:solidFill>
              </a:rPr>
              <a:t>Introduction</a:t>
            </a:r>
          </a:p>
        </p:txBody>
      </p:sp>
      <p:sp>
        <p:nvSpPr>
          <p:cNvPr id="58372" name="Slide Number Placeholder 3">
            <a:extLst>
              <a:ext uri="{FF2B5EF4-FFF2-40B4-BE49-F238E27FC236}">
                <a16:creationId xmlns:a16="http://schemas.microsoft.com/office/drawing/2014/main" id="{D11DE55C-63BF-4A6C-AE3F-F8BDD1BEE4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FEB630BE-AFBE-4895-B82F-06B4971A0905}" type="slidenum">
              <a:rPr lang="en-US" altLang="en-US" sz="1600">
                <a:solidFill>
                  <a:schemeClr val="bg1">
                    <a:lumMod val="50000"/>
                  </a:schemeClr>
                </a:solidFill>
              </a:rPr>
              <a:pPr>
                <a:spcBef>
                  <a:spcPct val="0"/>
                </a:spcBef>
                <a:buClrTx/>
                <a:buSzTx/>
                <a:buFontTx/>
                <a:buNone/>
              </a:pPr>
              <a:t>42</a:t>
            </a:fld>
            <a:endParaRPr lang="en-US" altLang="en-US" sz="1600" dirty="0">
              <a:solidFill>
                <a:schemeClr val="bg1">
                  <a:lumMod val="50000"/>
                </a:schemeClr>
              </a:solidFill>
            </a:endParaRPr>
          </a:p>
        </p:txBody>
      </p:sp>
      <p:sp>
        <p:nvSpPr>
          <p:cNvPr id="58373" name="Text Box 2" descr="Large confetti">
            <a:extLst>
              <a:ext uri="{FF2B5EF4-FFF2-40B4-BE49-F238E27FC236}">
                <a16:creationId xmlns:a16="http://schemas.microsoft.com/office/drawing/2014/main" id="{722A5BFE-55AE-4BB2-82DA-8AEB771452E8}"/>
              </a:ext>
            </a:extLst>
          </p:cNvPr>
          <p:cNvSpPr txBox="1">
            <a:spLocks noChangeArrowheads="1"/>
          </p:cNvSpPr>
          <p:nvPr/>
        </p:nvSpPr>
        <p:spPr bwMode="auto">
          <a:xfrm>
            <a:off x="3863975" y="284163"/>
            <a:ext cx="53527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b="1" u="sng" dirty="0">
                <a:solidFill>
                  <a:srgbClr val="000000"/>
                </a:solidFill>
                <a:latin typeface="+mn-lt"/>
              </a:rPr>
              <a:t>Different forms of porosity</a:t>
            </a:r>
          </a:p>
        </p:txBody>
      </p:sp>
      <p:sp>
        <p:nvSpPr>
          <p:cNvPr id="58374" name="Text Box 3" descr="Large confetti">
            <a:extLst>
              <a:ext uri="{FF2B5EF4-FFF2-40B4-BE49-F238E27FC236}">
                <a16:creationId xmlns:a16="http://schemas.microsoft.com/office/drawing/2014/main" id="{7D21C9BD-8CB3-4860-AF75-37F81349CAB4}"/>
              </a:ext>
            </a:extLst>
          </p:cNvPr>
          <p:cNvSpPr txBox="1">
            <a:spLocks noChangeArrowheads="1"/>
          </p:cNvSpPr>
          <p:nvPr/>
        </p:nvSpPr>
        <p:spPr bwMode="auto">
          <a:xfrm>
            <a:off x="934076" y="1307901"/>
            <a:ext cx="30219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i="1" u="sng" dirty="0">
                <a:solidFill>
                  <a:schemeClr val="bg1">
                    <a:lumMod val="50000"/>
                  </a:schemeClr>
                </a:solidFill>
                <a:latin typeface="+mn-lt"/>
              </a:rPr>
              <a:t>Apparent Porosity</a:t>
            </a:r>
            <a:r>
              <a:rPr lang="en-US" altLang="en-US" sz="2400" i="1" dirty="0">
                <a:solidFill>
                  <a:schemeClr val="bg1">
                    <a:lumMod val="50000"/>
                  </a:schemeClr>
                </a:solidFill>
                <a:latin typeface="+mn-lt"/>
              </a:rPr>
              <a:t>  </a:t>
            </a:r>
          </a:p>
        </p:txBody>
      </p:sp>
      <p:graphicFrame>
        <p:nvGraphicFramePr>
          <p:cNvPr id="58375" name="Object 4">
            <a:extLst>
              <a:ext uri="{FF2B5EF4-FFF2-40B4-BE49-F238E27FC236}">
                <a16:creationId xmlns:a16="http://schemas.microsoft.com/office/drawing/2014/main" id="{EDBC0E81-9FE2-4E47-BCB2-EAE7D1996EFF}"/>
              </a:ext>
            </a:extLst>
          </p:cNvPr>
          <p:cNvGraphicFramePr>
            <a:graphicFrameLocks noChangeAspect="1"/>
          </p:cNvGraphicFramePr>
          <p:nvPr>
            <p:extLst>
              <p:ext uri="{D42A27DB-BD31-4B8C-83A1-F6EECF244321}">
                <p14:modId xmlns:p14="http://schemas.microsoft.com/office/powerpoint/2010/main" val="1119317270"/>
              </p:ext>
            </p:extLst>
          </p:nvPr>
        </p:nvGraphicFramePr>
        <p:xfrm>
          <a:off x="3925517" y="1087860"/>
          <a:ext cx="839787" cy="884238"/>
        </p:xfrm>
        <a:graphic>
          <a:graphicData uri="http://schemas.openxmlformats.org/presentationml/2006/ole">
            <mc:AlternateContent xmlns:mc="http://schemas.openxmlformats.org/markup-compatibility/2006">
              <mc:Choice xmlns:v="urn:schemas-microsoft-com:vml" Requires="v">
                <p:oleObj spid="_x0000_s58584" name="Equation" r:id="rId6" imgW="253800" imgH="241200" progId="Equation.DSMT4">
                  <p:embed/>
                </p:oleObj>
              </mc:Choice>
              <mc:Fallback>
                <p:oleObj name="Equation" r:id="rId6" imgW="253800" imgH="241200" progId="Equation.DSMT4">
                  <p:embed/>
                  <p:pic>
                    <p:nvPicPr>
                      <p:cNvPr id="0" name="Object 4"/>
                      <p:cNvPicPr>
                        <a:picLocks noChangeAspect="1" noChangeArrowheads="1"/>
                      </p:cNvPicPr>
                      <p:nvPr/>
                    </p:nvPicPr>
                    <p:blipFill>
                      <a:blip r:embed="rId7"/>
                      <a:srcRect/>
                      <a:stretch>
                        <a:fillRect/>
                      </a:stretch>
                    </p:blipFill>
                    <p:spPr bwMode="auto">
                      <a:xfrm>
                        <a:off x="3925517" y="1087860"/>
                        <a:ext cx="839787"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6" name="Object 5">
            <a:extLst>
              <a:ext uri="{FF2B5EF4-FFF2-40B4-BE49-F238E27FC236}">
                <a16:creationId xmlns:a16="http://schemas.microsoft.com/office/drawing/2014/main" id="{D3B03D17-F21B-49D9-8D6E-CF60EA7D42E1}"/>
              </a:ext>
            </a:extLst>
          </p:cNvPr>
          <p:cNvGraphicFramePr>
            <a:graphicFrameLocks noChangeAspect="1"/>
          </p:cNvGraphicFramePr>
          <p:nvPr>
            <p:extLst>
              <p:ext uri="{D42A27DB-BD31-4B8C-83A1-F6EECF244321}">
                <p14:modId xmlns:p14="http://schemas.microsoft.com/office/powerpoint/2010/main" val="2811130177"/>
              </p:ext>
            </p:extLst>
          </p:nvPr>
        </p:nvGraphicFramePr>
        <p:xfrm>
          <a:off x="956301" y="2029307"/>
          <a:ext cx="6219825" cy="1022350"/>
        </p:xfrm>
        <a:graphic>
          <a:graphicData uri="http://schemas.openxmlformats.org/presentationml/2006/ole">
            <mc:AlternateContent xmlns:mc="http://schemas.openxmlformats.org/markup-compatibility/2006">
              <mc:Choice xmlns:v="urn:schemas-microsoft-com:vml" Requires="v">
                <p:oleObj spid="_x0000_s58585" name="Equation" r:id="rId8" imgW="3047760" imgH="431640" progId="Equation.DSMT4">
                  <p:embed/>
                </p:oleObj>
              </mc:Choice>
              <mc:Fallback>
                <p:oleObj name="Equation" r:id="rId8" imgW="3047760" imgH="431640" progId="Equation.DSMT4">
                  <p:embed/>
                  <p:pic>
                    <p:nvPicPr>
                      <p:cNvPr id="0" name="Object 5"/>
                      <p:cNvPicPr>
                        <a:picLocks noChangeAspect="1" noChangeArrowheads="1"/>
                      </p:cNvPicPr>
                      <p:nvPr/>
                    </p:nvPicPr>
                    <p:blipFill>
                      <a:blip r:embed="rId9"/>
                      <a:srcRect/>
                      <a:stretch>
                        <a:fillRect/>
                      </a:stretch>
                    </p:blipFill>
                    <p:spPr bwMode="auto">
                      <a:xfrm>
                        <a:off x="956301" y="2029307"/>
                        <a:ext cx="621982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7" name="Object 6">
            <a:extLst>
              <a:ext uri="{FF2B5EF4-FFF2-40B4-BE49-F238E27FC236}">
                <a16:creationId xmlns:a16="http://schemas.microsoft.com/office/drawing/2014/main" id="{A4AACBA5-C2FE-468F-99E3-8C13A814BC3D}"/>
              </a:ext>
            </a:extLst>
          </p:cNvPr>
          <p:cNvGraphicFramePr>
            <a:graphicFrameLocks noChangeAspect="1"/>
          </p:cNvGraphicFramePr>
          <p:nvPr>
            <p:extLst>
              <p:ext uri="{D42A27DB-BD31-4B8C-83A1-F6EECF244321}">
                <p14:modId xmlns:p14="http://schemas.microsoft.com/office/powerpoint/2010/main" val="3092832537"/>
              </p:ext>
            </p:extLst>
          </p:nvPr>
        </p:nvGraphicFramePr>
        <p:xfrm>
          <a:off x="7866689" y="1695932"/>
          <a:ext cx="2392362" cy="1390650"/>
        </p:xfrm>
        <a:graphic>
          <a:graphicData uri="http://schemas.openxmlformats.org/presentationml/2006/ole">
            <mc:AlternateContent xmlns:mc="http://schemas.openxmlformats.org/markup-compatibility/2006">
              <mc:Choice xmlns:v="urn:schemas-microsoft-com:vml" Requires="v">
                <p:oleObj spid="_x0000_s58586" name="Equation" r:id="rId10" imgW="825480" imgH="444240" progId="Equation.DSMT4">
                  <p:embed/>
                </p:oleObj>
              </mc:Choice>
              <mc:Fallback>
                <p:oleObj name="Equation" r:id="rId10" imgW="825480" imgH="444240" progId="Equation.DSMT4">
                  <p:embed/>
                  <p:pic>
                    <p:nvPicPr>
                      <p:cNvPr id="0" name="Object 6"/>
                      <p:cNvPicPr>
                        <a:picLocks noChangeAspect="1" noChangeArrowheads="1"/>
                      </p:cNvPicPr>
                      <p:nvPr/>
                    </p:nvPicPr>
                    <p:blipFill>
                      <a:blip r:embed="rId11"/>
                      <a:srcRect/>
                      <a:stretch>
                        <a:fillRect/>
                      </a:stretch>
                    </p:blipFill>
                    <p:spPr bwMode="auto">
                      <a:xfrm>
                        <a:off x="7866689" y="1695932"/>
                        <a:ext cx="2392362" cy="1390650"/>
                      </a:xfrm>
                      <a:prstGeom prst="rect">
                        <a:avLst/>
                      </a:prstGeom>
                      <a:noFill/>
                      <a:ln>
                        <a:solidFill>
                          <a:schemeClr val="accent1"/>
                        </a:solidFill>
                      </a:ln>
                      <a:effectLst/>
                      <a:extLst/>
                    </p:spPr>
                  </p:pic>
                </p:oleObj>
              </mc:Fallback>
            </mc:AlternateContent>
          </a:graphicData>
        </a:graphic>
      </p:graphicFrame>
      <p:sp>
        <p:nvSpPr>
          <p:cNvPr id="58378" name="Text Box 7" descr="Large confetti">
            <a:extLst>
              <a:ext uri="{FF2B5EF4-FFF2-40B4-BE49-F238E27FC236}">
                <a16:creationId xmlns:a16="http://schemas.microsoft.com/office/drawing/2014/main" id="{F8DA460B-6413-4820-83C3-EC592C748B0B}"/>
              </a:ext>
            </a:extLst>
          </p:cNvPr>
          <p:cNvSpPr txBox="1">
            <a:spLocks noChangeArrowheads="1"/>
          </p:cNvSpPr>
          <p:nvPr/>
        </p:nvSpPr>
        <p:spPr bwMode="auto">
          <a:xfrm>
            <a:off x="1020595" y="3409526"/>
            <a:ext cx="31053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i="1" u="sng" dirty="0">
                <a:solidFill>
                  <a:schemeClr val="bg1">
                    <a:lumMod val="50000"/>
                  </a:schemeClr>
                </a:solidFill>
                <a:latin typeface="+mn-lt"/>
              </a:rPr>
              <a:t>Open pore porosity </a:t>
            </a:r>
          </a:p>
        </p:txBody>
      </p:sp>
      <p:graphicFrame>
        <p:nvGraphicFramePr>
          <p:cNvPr id="58379" name="Object 8">
            <a:extLst>
              <a:ext uri="{FF2B5EF4-FFF2-40B4-BE49-F238E27FC236}">
                <a16:creationId xmlns:a16="http://schemas.microsoft.com/office/drawing/2014/main" id="{1F7BDBE0-0F9F-46A6-BE34-BEA0024AF755}"/>
              </a:ext>
            </a:extLst>
          </p:cNvPr>
          <p:cNvGraphicFramePr>
            <a:graphicFrameLocks noChangeAspect="1"/>
          </p:cNvGraphicFramePr>
          <p:nvPr>
            <p:extLst>
              <p:ext uri="{D42A27DB-BD31-4B8C-83A1-F6EECF244321}">
                <p14:modId xmlns:p14="http://schemas.microsoft.com/office/powerpoint/2010/main" val="2492754568"/>
              </p:ext>
            </p:extLst>
          </p:nvPr>
        </p:nvGraphicFramePr>
        <p:xfrm>
          <a:off x="4028113" y="3118332"/>
          <a:ext cx="923925" cy="1016000"/>
        </p:xfrm>
        <a:graphic>
          <a:graphicData uri="http://schemas.openxmlformats.org/presentationml/2006/ole">
            <mc:AlternateContent xmlns:mc="http://schemas.openxmlformats.org/markup-compatibility/2006">
              <mc:Choice xmlns:v="urn:schemas-microsoft-com:vml" Requires="v">
                <p:oleObj spid="_x0000_s58587" name="Equation" r:id="rId12" imgW="203040" imgH="241200" progId="Equation.DSMT4">
                  <p:embed/>
                </p:oleObj>
              </mc:Choice>
              <mc:Fallback>
                <p:oleObj name="Equation" r:id="rId12" imgW="203040" imgH="241200" progId="Equation.DSMT4">
                  <p:embed/>
                  <p:pic>
                    <p:nvPicPr>
                      <p:cNvPr id="0" name="Object 8"/>
                      <p:cNvPicPr>
                        <a:picLocks noChangeAspect="1" noChangeArrowheads="1"/>
                      </p:cNvPicPr>
                      <p:nvPr/>
                    </p:nvPicPr>
                    <p:blipFill>
                      <a:blip r:embed="rId13"/>
                      <a:srcRect/>
                      <a:stretch>
                        <a:fillRect/>
                      </a:stretch>
                    </p:blipFill>
                    <p:spPr bwMode="auto">
                      <a:xfrm>
                        <a:off x="4028113" y="3118332"/>
                        <a:ext cx="923925"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80" name="Object 9">
            <a:extLst>
              <a:ext uri="{FF2B5EF4-FFF2-40B4-BE49-F238E27FC236}">
                <a16:creationId xmlns:a16="http://schemas.microsoft.com/office/drawing/2014/main" id="{31FA3687-866D-4943-8410-B6142E9E4731}"/>
              </a:ext>
            </a:extLst>
          </p:cNvPr>
          <p:cNvGraphicFramePr>
            <a:graphicFrameLocks noChangeAspect="1"/>
          </p:cNvGraphicFramePr>
          <p:nvPr>
            <p:extLst>
              <p:ext uri="{D42A27DB-BD31-4B8C-83A1-F6EECF244321}">
                <p14:modId xmlns:p14="http://schemas.microsoft.com/office/powerpoint/2010/main" val="863896201"/>
              </p:ext>
            </p:extLst>
          </p:nvPr>
        </p:nvGraphicFramePr>
        <p:xfrm>
          <a:off x="1411914" y="4121632"/>
          <a:ext cx="4348020" cy="1065212"/>
        </p:xfrm>
        <a:graphic>
          <a:graphicData uri="http://schemas.openxmlformats.org/presentationml/2006/ole">
            <mc:AlternateContent xmlns:mc="http://schemas.openxmlformats.org/markup-compatibility/2006">
              <mc:Choice xmlns:v="urn:schemas-microsoft-com:vml" Requires="v">
                <p:oleObj spid="_x0000_s58588" name="Equation" r:id="rId14" imgW="2031840" imgH="431640" progId="Equation.DSMT4">
                  <p:embed/>
                </p:oleObj>
              </mc:Choice>
              <mc:Fallback>
                <p:oleObj name="Equation" r:id="rId14" imgW="2031840" imgH="431640" progId="Equation.DSMT4">
                  <p:embed/>
                  <p:pic>
                    <p:nvPicPr>
                      <p:cNvPr id="0" name="Object 9"/>
                      <p:cNvPicPr>
                        <a:picLocks noChangeAspect="1" noChangeArrowheads="1"/>
                      </p:cNvPicPr>
                      <p:nvPr/>
                    </p:nvPicPr>
                    <p:blipFill>
                      <a:blip r:embed="rId15"/>
                      <a:srcRect/>
                      <a:stretch>
                        <a:fillRect/>
                      </a:stretch>
                    </p:blipFill>
                    <p:spPr bwMode="auto">
                      <a:xfrm>
                        <a:off x="1411914" y="4121632"/>
                        <a:ext cx="4348020" cy="1065212"/>
                      </a:xfrm>
                      <a:prstGeom prst="rect">
                        <a:avLst/>
                      </a:prstGeom>
                      <a:noFill/>
                      <a:ln>
                        <a:noFill/>
                      </a:ln>
                      <a:effectLst/>
                      <a:extLst/>
                    </p:spPr>
                  </p:pic>
                </p:oleObj>
              </mc:Fallback>
            </mc:AlternateContent>
          </a:graphicData>
        </a:graphic>
      </p:graphicFrame>
      <p:graphicFrame>
        <p:nvGraphicFramePr>
          <p:cNvPr id="58381" name="Object 10">
            <a:extLst>
              <a:ext uri="{FF2B5EF4-FFF2-40B4-BE49-F238E27FC236}">
                <a16:creationId xmlns:a16="http://schemas.microsoft.com/office/drawing/2014/main" id="{21454C6B-B48C-483E-BCCD-FA29C8530DBD}"/>
              </a:ext>
            </a:extLst>
          </p:cNvPr>
          <p:cNvGraphicFramePr>
            <a:graphicFrameLocks noChangeAspect="1"/>
          </p:cNvGraphicFramePr>
          <p:nvPr>
            <p:extLst>
              <p:ext uri="{D42A27DB-BD31-4B8C-83A1-F6EECF244321}">
                <p14:modId xmlns:p14="http://schemas.microsoft.com/office/powerpoint/2010/main" val="2322966495"/>
              </p:ext>
            </p:extLst>
          </p:nvPr>
        </p:nvGraphicFramePr>
        <p:xfrm>
          <a:off x="7959556" y="4057225"/>
          <a:ext cx="2330450" cy="1443038"/>
        </p:xfrm>
        <a:graphic>
          <a:graphicData uri="http://schemas.openxmlformats.org/presentationml/2006/ole">
            <mc:AlternateContent xmlns:mc="http://schemas.openxmlformats.org/markup-compatibility/2006">
              <mc:Choice xmlns:v="urn:schemas-microsoft-com:vml" Requires="v">
                <p:oleObj spid="_x0000_s58589" name="Equation" r:id="rId16" imgW="799920" imgH="457200" progId="Equation.DSMT4">
                  <p:embed/>
                </p:oleObj>
              </mc:Choice>
              <mc:Fallback>
                <p:oleObj name="Equation" r:id="rId16" imgW="799920" imgH="457200" progId="Equation.DSMT4">
                  <p:embed/>
                  <p:pic>
                    <p:nvPicPr>
                      <p:cNvPr id="0" name="Object 10"/>
                      <p:cNvPicPr>
                        <a:picLocks noChangeAspect="1" noChangeArrowheads="1"/>
                      </p:cNvPicPr>
                      <p:nvPr/>
                    </p:nvPicPr>
                    <p:blipFill>
                      <a:blip r:embed="rId17"/>
                      <a:srcRect/>
                      <a:stretch>
                        <a:fillRect/>
                      </a:stretch>
                    </p:blipFill>
                    <p:spPr bwMode="auto">
                      <a:xfrm>
                        <a:off x="7959556" y="4057225"/>
                        <a:ext cx="2330450" cy="1443038"/>
                      </a:xfrm>
                      <a:prstGeom prst="rect">
                        <a:avLst/>
                      </a:prstGeom>
                      <a:noFill/>
                      <a:ln>
                        <a:solidFill>
                          <a:schemeClr val="accent1"/>
                        </a:solidFill>
                      </a:ln>
                      <a:effectLst/>
                      <a:extLst/>
                    </p:spPr>
                  </p:pic>
                </p:oleObj>
              </mc:Fallback>
            </mc:AlternateContent>
          </a:graphicData>
        </a:graphic>
      </p:graphicFrame>
      <p:sp>
        <p:nvSpPr>
          <p:cNvPr id="58382" name="Text Box 11" descr="Large confetti">
            <a:extLst>
              <a:ext uri="{FF2B5EF4-FFF2-40B4-BE49-F238E27FC236}">
                <a16:creationId xmlns:a16="http://schemas.microsoft.com/office/drawing/2014/main" id="{3D02803F-50F7-4EA4-89E3-AF5F51D0B153}"/>
              </a:ext>
            </a:extLst>
          </p:cNvPr>
          <p:cNvSpPr txBox="1">
            <a:spLocks noChangeArrowheads="1"/>
          </p:cNvSpPr>
          <p:nvPr/>
        </p:nvSpPr>
        <p:spPr bwMode="auto">
          <a:xfrm>
            <a:off x="1182521" y="5790434"/>
            <a:ext cx="32608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i="1" u="sng" dirty="0">
                <a:solidFill>
                  <a:schemeClr val="bg1">
                    <a:lumMod val="50000"/>
                  </a:schemeClr>
                </a:solidFill>
                <a:latin typeface="+mn-lt"/>
              </a:rPr>
              <a:t>Closed pore porosity</a:t>
            </a:r>
          </a:p>
        </p:txBody>
      </p:sp>
      <p:graphicFrame>
        <p:nvGraphicFramePr>
          <p:cNvPr id="58383" name="Object 12">
            <a:extLst>
              <a:ext uri="{FF2B5EF4-FFF2-40B4-BE49-F238E27FC236}">
                <a16:creationId xmlns:a16="http://schemas.microsoft.com/office/drawing/2014/main" id="{FC57D5F5-39C3-43D3-AC3D-F75422EE2591}"/>
              </a:ext>
            </a:extLst>
          </p:cNvPr>
          <p:cNvGraphicFramePr>
            <a:graphicFrameLocks noChangeAspect="1"/>
          </p:cNvGraphicFramePr>
          <p:nvPr>
            <p:extLst>
              <p:ext uri="{D42A27DB-BD31-4B8C-83A1-F6EECF244321}">
                <p14:modId xmlns:p14="http://schemas.microsoft.com/office/powerpoint/2010/main" val="2342550520"/>
              </p:ext>
            </p:extLst>
          </p:nvPr>
        </p:nvGraphicFramePr>
        <p:xfrm>
          <a:off x="4431889" y="5500263"/>
          <a:ext cx="947738" cy="1041400"/>
        </p:xfrm>
        <a:graphic>
          <a:graphicData uri="http://schemas.openxmlformats.org/presentationml/2006/ole">
            <mc:AlternateContent xmlns:mc="http://schemas.openxmlformats.org/markup-compatibility/2006">
              <mc:Choice xmlns:v="urn:schemas-microsoft-com:vml" Requires="v">
                <p:oleObj spid="_x0000_s58590" name="Equation" r:id="rId18" imgW="203040" imgH="241200" progId="Equation.DSMT4">
                  <p:embed/>
                </p:oleObj>
              </mc:Choice>
              <mc:Fallback>
                <p:oleObj name="Equation" r:id="rId18" imgW="203040" imgH="241200" progId="Equation.DSMT4">
                  <p:embed/>
                  <p:pic>
                    <p:nvPicPr>
                      <p:cNvPr id="0" name="Object 12"/>
                      <p:cNvPicPr>
                        <a:picLocks noChangeAspect="1" noChangeArrowheads="1"/>
                      </p:cNvPicPr>
                      <p:nvPr/>
                    </p:nvPicPr>
                    <p:blipFill>
                      <a:blip r:embed="rId19"/>
                      <a:srcRect/>
                      <a:stretch>
                        <a:fillRect/>
                      </a:stretch>
                    </p:blipFill>
                    <p:spPr bwMode="auto">
                      <a:xfrm>
                        <a:off x="4431889" y="5500263"/>
                        <a:ext cx="947738"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84" name="Object 13">
            <a:extLst>
              <a:ext uri="{FF2B5EF4-FFF2-40B4-BE49-F238E27FC236}">
                <a16:creationId xmlns:a16="http://schemas.microsoft.com/office/drawing/2014/main" id="{DBBA6E2D-5ADE-4332-A4E9-7DE4229EE925}"/>
              </a:ext>
            </a:extLst>
          </p:cNvPr>
          <p:cNvGraphicFramePr>
            <a:graphicFrameLocks noChangeAspect="1"/>
          </p:cNvGraphicFramePr>
          <p:nvPr>
            <p:extLst>
              <p:ext uri="{D42A27DB-BD31-4B8C-83A1-F6EECF244321}">
                <p14:modId xmlns:p14="http://schemas.microsoft.com/office/powerpoint/2010/main" val="1106370289"/>
              </p:ext>
            </p:extLst>
          </p:nvPr>
        </p:nvGraphicFramePr>
        <p:xfrm>
          <a:off x="1670676" y="6571144"/>
          <a:ext cx="5035550" cy="1111250"/>
        </p:xfrm>
        <a:graphic>
          <a:graphicData uri="http://schemas.openxmlformats.org/presentationml/2006/ole">
            <mc:AlternateContent xmlns:mc="http://schemas.openxmlformats.org/markup-compatibility/2006">
              <mc:Choice xmlns:v="urn:schemas-microsoft-com:vml" Requires="v">
                <p:oleObj spid="_x0000_s58591" name="Equation" r:id="rId20" imgW="2260440" imgH="431640" progId="Equation.DSMT4">
                  <p:embed/>
                </p:oleObj>
              </mc:Choice>
              <mc:Fallback>
                <p:oleObj name="Equation" r:id="rId20" imgW="2260440" imgH="431640" progId="Equation.DSMT4">
                  <p:embed/>
                  <p:pic>
                    <p:nvPicPr>
                      <p:cNvPr id="0" name="Object 13"/>
                      <p:cNvPicPr>
                        <a:picLocks noChangeAspect="1" noChangeArrowheads="1"/>
                      </p:cNvPicPr>
                      <p:nvPr/>
                    </p:nvPicPr>
                    <p:blipFill>
                      <a:blip r:embed="rId21"/>
                      <a:srcRect/>
                      <a:stretch>
                        <a:fillRect/>
                      </a:stretch>
                    </p:blipFill>
                    <p:spPr bwMode="auto">
                      <a:xfrm>
                        <a:off x="1670676" y="6571144"/>
                        <a:ext cx="5035550"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85" name="Object 14">
            <a:extLst>
              <a:ext uri="{FF2B5EF4-FFF2-40B4-BE49-F238E27FC236}">
                <a16:creationId xmlns:a16="http://schemas.microsoft.com/office/drawing/2014/main" id="{5E1CF069-7679-4623-96AB-A41658DCD3D8}"/>
              </a:ext>
            </a:extLst>
          </p:cNvPr>
          <p:cNvGraphicFramePr>
            <a:graphicFrameLocks noChangeAspect="1"/>
          </p:cNvGraphicFramePr>
          <p:nvPr>
            <p:extLst>
              <p:ext uri="{D42A27DB-BD31-4B8C-83A1-F6EECF244321}">
                <p14:modId xmlns:p14="http://schemas.microsoft.com/office/powerpoint/2010/main" val="2010905810"/>
              </p:ext>
            </p:extLst>
          </p:nvPr>
        </p:nvGraphicFramePr>
        <p:xfrm>
          <a:off x="8002284" y="6252099"/>
          <a:ext cx="2428875" cy="1435100"/>
        </p:xfrm>
        <a:graphic>
          <a:graphicData uri="http://schemas.openxmlformats.org/presentationml/2006/ole">
            <mc:AlternateContent xmlns:mc="http://schemas.openxmlformats.org/markup-compatibility/2006">
              <mc:Choice xmlns:v="urn:schemas-microsoft-com:vml" Requires="v">
                <p:oleObj spid="_x0000_s58592" name="Equation" r:id="rId22" imgW="799920" imgH="444240" progId="Equation.DSMT4">
                  <p:embed/>
                </p:oleObj>
              </mc:Choice>
              <mc:Fallback>
                <p:oleObj name="Equation" r:id="rId22" imgW="799920" imgH="444240" progId="Equation.DSMT4">
                  <p:embed/>
                  <p:pic>
                    <p:nvPicPr>
                      <p:cNvPr id="0" name="Object 14"/>
                      <p:cNvPicPr>
                        <a:picLocks noChangeAspect="1" noChangeArrowheads="1"/>
                      </p:cNvPicPr>
                      <p:nvPr/>
                    </p:nvPicPr>
                    <p:blipFill>
                      <a:blip r:embed="rId23"/>
                      <a:srcRect/>
                      <a:stretch>
                        <a:fillRect/>
                      </a:stretch>
                    </p:blipFill>
                    <p:spPr bwMode="auto">
                      <a:xfrm>
                        <a:off x="8002284" y="6252099"/>
                        <a:ext cx="2428875" cy="1435100"/>
                      </a:xfrm>
                      <a:prstGeom prst="rect">
                        <a:avLst/>
                      </a:prstGeom>
                      <a:noFill/>
                      <a:ln>
                        <a:solidFill>
                          <a:schemeClr val="accent1"/>
                        </a:solidFill>
                      </a:ln>
                      <a:effectLs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sz="1600" dirty="0">
                <a:solidFill>
                  <a:schemeClr val="bg1">
                    <a:lumMod val="50000"/>
                  </a:schemeClr>
                </a:solidFill>
              </a:rPr>
              <a:t>ABE 303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9395" name="Footer Placeholder 2">
            <a:extLst>
              <a:ext uri="{FF2B5EF4-FFF2-40B4-BE49-F238E27FC236}">
                <a16:creationId xmlns:a16="http://schemas.microsoft.com/office/drawing/2014/main" id="{D6CB0AB3-78CD-40A2-B3BF-FFE8330D3BD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000000"/>
                </a:solidFill>
              </a:rPr>
              <a:t>Introduction</a:t>
            </a:r>
          </a:p>
        </p:txBody>
      </p:sp>
      <p:sp>
        <p:nvSpPr>
          <p:cNvPr id="59396" name="Slide Number Placeholder 3">
            <a:extLst>
              <a:ext uri="{FF2B5EF4-FFF2-40B4-BE49-F238E27FC236}">
                <a16:creationId xmlns:a16="http://schemas.microsoft.com/office/drawing/2014/main" id="{2E47A3DF-C09B-45CE-A9DA-A4A9835312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42237F31-5215-4C08-8104-792F7983D1B0}" type="slidenum">
              <a:rPr lang="en-US" altLang="en-US" sz="1800">
                <a:solidFill>
                  <a:srgbClr val="000000"/>
                </a:solidFill>
              </a:rPr>
              <a:pPr>
                <a:spcBef>
                  <a:spcPct val="0"/>
                </a:spcBef>
                <a:buClrTx/>
                <a:buSzTx/>
                <a:buFontTx/>
                <a:buNone/>
              </a:pPr>
              <a:t>43</a:t>
            </a:fld>
            <a:endParaRPr lang="en-US" altLang="en-US" sz="1800" dirty="0">
              <a:solidFill>
                <a:srgbClr val="000000"/>
              </a:solidFill>
            </a:endParaRPr>
          </a:p>
        </p:txBody>
      </p:sp>
      <p:sp>
        <p:nvSpPr>
          <p:cNvPr id="59397" name="Text Box 2" descr="Large confetti">
            <a:extLst>
              <a:ext uri="{FF2B5EF4-FFF2-40B4-BE49-F238E27FC236}">
                <a16:creationId xmlns:a16="http://schemas.microsoft.com/office/drawing/2014/main" id="{346DAAE1-8238-48CD-9758-24890E7B6F28}"/>
              </a:ext>
            </a:extLst>
          </p:cNvPr>
          <p:cNvSpPr txBox="1">
            <a:spLocks noChangeArrowheads="1"/>
          </p:cNvSpPr>
          <p:nvPr/>
        </p:nvSpPr>
        <p:spPr bwMode="auto">
          <a:xfrm>
            <a:off x="609600" y="501651"/>
            <a:ext cx="26003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800" b="1" i="1" u="sng" dirty="0">
                <a:solidFill>
                  <a:srgbClr val="000000"/>
                </a:solidFill>
                <a:latin typeface="+mj-lt"/>
              </a:rPr>
              <a:t>Bulk Porosity</a:t>
            </a:r>
            <a:endParaRPr lang="en-US" altLang="en-US" sz="2800" b="1" u="sng" dirty="0">
              <a:solidFill>
                <a:srgbClr val="000000"/>
              </a:solidFill>
              <a:latin typeface="+mj-lt"/>
            </a:endParaRPr>
          </a:p>
        </p:txBody>
      </p:sp>
      <p:graphicFrame>
        <p:nvGraphicFramePr>
          <p:cNvPr id="59398" name="Object 3">
            <a:extLst>
              <a:ext uri="{FF2B5EF4-FFF2-40B4-BE49-F238E27FC236}">
                <a16:creationId xmlns:a16="http://schemas.microsoft.com/office/drawing/2014/main" id="{729BC7EC-AE51-4622-B3EA-911D9C8D36A0}"/>
              </a:ext>
            </a:extLst>
          </p:cNvPr>
          <p:cNvGraphicFramePr>
            <a:graphicFrameLocks noChangeAspect="1"/>
          </p:cNvGraphicFramePr>
          <p:nvPr>
            <p:extLst>
              <p:ext uri="{D42A27DB-BD31-4B8C-83A1-F6EECF244321}">
                <p14:modId xmlns:p14="http://schemas.microsoft.com/office/powerpoint/2010/main" val="408946107"/>
              </p:ext>
            </p:extLst>
          </p:nvPr>
        </p:nvGraphicFramePr>
        <p:xfrm>
          <a:off x="3205956" y="391075"/>
          <a:ext cx="720725" cy="763587"/>
        </p:xfrm>
        <a:graphic>
          <a:graphicData uri="http://schemas.openxmlformats.org/presentationml/2006/ole">
            <mc:AlternateContent xmlns:mc="http://schemas.openxmlformats.org/markup-compatibility/2006">
              <mc:Choice xmlns:v="urn:schemas-microsoft-com:vml" Requires="v">
                <p:oleObj spid="_x0000_s59564" name="Equation" r:id="rId6" imgW="177480" imgH="203040" progId="Equation.DSMT4">
                  <p:embed/>
                </p:oleObj>
              </mc:Choice>
              <mc:Fallback>
                <p:oleObj name="Equation" r:id="rId6" imgW="177480" imgH="203040" progId="Equation.DSMT4">
                  <p:embed/>
                  <p:pic>
                    <p:nvPicPr>
                      <p:cNvPr id="0" name="Object 3"/>
                      <p:cNvPicPr>
                        <a:picLocks noChangeAspect="1" noChangeArrowheads="1"/>
                      </p:cNvPicPr>
                      <p:nvPr/>
                    </p:nvPicPr>
                    <p:blipFill>
                      <a:blip r:embed="rId7"/>
                      <a:srcRect/>
                      <a:stretch>
                        <a:fillRect/>
                      </a:stretch>
                    </p:blipFill>
                    <p:spPr bwMode="auto">
                      <a:xfrm>
                        <a:off x="3205956" y="391075"/>
                        <a:ext cx="720725" cy="76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399" name="Text Box 4" descr="Large confetti">
            <a:extLst>
              <a:ext uri="{FF2B5EF4-FFF2-40B4-BE49-F238E27FC236}">
                <a16:creationId xmlns:a16="http://schemas.microsoft.com/office/drawing/2014/main" id="{91114B27-884D-42B6-8445-9EE9A26CDF8F}"/>
              </a:ext>
            </a:extLst>
          </p:cNvPr>
          <p:cNvSpPr txBox="1">
            <a:spLocks noChangeArrowheads="1"/>
          </p:cNvSpPr>
          <p:nvPr/>
        </p:nvSpPr>
        <p:spPr bwMode="auto">
          <a:xfrm>
            <a:off x="391739" y="1487775"/>
            <a:ext cx="35349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marL="342900" indent="-342900" eaLnBrk="1" hangingPunct="1">
              <a:spcBef>
                <a:spcPct val="0"/>
              </a:spcBef>
              <a:buClrTx/>
              <a:buSzTx/>
              <a:buFont typeface="Wingdings" panose="05000000000000000000" pitchFamily="2" charset="2"/>
              <a:buChar char="q"/>
            </a:pPr>
            <a:r>
              <a:rPr lang="en-US" altLang="en-US" sz="2400" dirty="0">
                <a:solidFill>
                  <a:schemeClr val="bg1">
                    <a:lumMod val="75000"/>
                  </a:schemeClr>
                </a:solidFill>
                <a:latin typeface="Times New Roman" panose="02020603050405020304" pitchFamily="18" charset="0"/>
              </a:rPr>
              <a:t> </a:t>
            </a:r>
            <a:r>
              <a:rPr lang="en-US" altLang="en-US" sz="2400" dirty="0">
                <a:solidFill>
                  <a:schemeClr val="bg1">
                    <a:lumMod val="75000"/>
                  </a:schemeClr>
                </a:solidFill>
                <a:latin typeface="+mn-lt"/>
              </a:rPr>
              <a:t>For a porous material</a:t>
            </a:r>
          </a:p>
        </p:txBody>
      </p:sp>
      <p:graphicFrame>
        <p:nvGraphicFramePr>
          <p:cNvPr id="59400" name="Object 5">
            <a:extLst>
              <a:ext uri="{FF2B5EF4-FFF2-40B4-BE49-F238E27FC236}">
                <a16:creationId xmlns:a16="http://schemas.microsoft.com/office/drawing/2014/main" id="{0C4ECF2E-2D97-49C7-8ECA-9FCF1FAA22C2}"/>
              </a:ext>
            </a:extLst>
          </p:cNvPr>
          <p:cNvGraphicFramePr>
            <a:graphicFrameLocks noChangeAspect="1"/>
          </p:cNvGraphicFramePr>
          <p:nvPr>
            <p:extLst>
              <p:ext uri="{D42A27DB-BD31-4B8C-83A1-F6EECF244321}">
                <p14:modId xmlns:p14="http://schemas.microsoft.com/office/powerpoint/2010/main" val="524199839"/>
              </p:ext>
            </p:extLst>
          </p:nvPr>
        </p:nvGraphicFramePr>
        <p:xfrm>
          <a:off x="5900980" y="304268"/>
          <a:ext cx="5673239" cy="1645172"/>
        </p:xfrm>
        <a:graphic>
          <a:graphicData uri="http://schemas.openxmlformats.org/presentationml/2006/ole">
            <mc:AlternateContent xmlns:mc="http://schemas.openxmlformats.org/markup-compatibility/2006">
              <mc:Choice xmlns:v="urn:schemas-microsoft-com:vml" Requires="v">
                <p:oleObj spid="_x0000_s59565" name="Equation" r:id="rId8" imgW="2476440" imgH="660240" progId="Equation.DSMT4">
                  <p:embed/>
                </p:oleObj>
              </mc:Choice>
              <mc:Fallback>
                <p:oleObj name="Equation" r:id="rId8" imgW="2476440" imgH="660240" progId="Equation.DSMT4">
                  <p:embed/>
                  <p:pic>
                    <p:nvPicPr>
                      <p:cNvPr id="0" name="Object 5"/>
                      <p:cNvPicPr>
                        <a:picLocks noChangeAspect="1" noChangeArrowheads="1"/>
                      </p:cNvPicPr>
                      <p:nvPr/>
                    </p:nvPicPr>
                    <p:blipFill>
                      <a:blip r:embed="rId9"/>
                      <a:srcRect/>
                      <a:stretch>
                        <a:fillRect/>
                      </a:stretch>
                    </p:blipFill>
                    <p:spPr bwMode="auto">
                      <a:xfrm>
                        <a:off x="5900980" y="304268"/>
                        <a:ext cx="5673239" cy="1645172"/>
                      </a:xfrm>
                      <a:prstGeom prst="rect">
                        <a:avLst/>
                      </a:prstGeom>
                      <a:noFill/>
                      <a:ln w="12700">
                        <a:solidFill>
                          <a:schemeClr val="bg1"/>
                        </a:solidFill>
                      </a:ln>
                      <a:effectLst/>
                      <a:extLst/>
                    </p:spPr>
                  </p:pic>
                </p:oleObj>
              </mc:Fallback>
            </mc:AlternateContent>
          </a:graphicData>
        </a:graphic>
      </p:graphicFrame>
      <p:graphicFrame>
        <p:nvGraphicFramePr>
          <p:cNvPr id="59401" name="Object 6">
            <a:extLst>
              <a:ext uri="{FF2B5EF4-FFF2-40B4-BE49-F238E27FC236}">
                <a16:creationId xmlns:a16="http://schemas.microsoft.com/office/drawing/2014/main" id="{61546007-6575-47D8-9B75-98D922A05DFC}"/>
              </a:ext>
            </a:extLst>
          </p:cNvPr>
          <p:cNvGraphicFramePr>
            <a:graphicFrameLocks noChangeAspect="1"/>
          </p:cNvGraphicFramePr>
          <p:nvPr>
            <p:extLst>
              <p:ext uri="{D42A27DB-BD31-4B8C-83A1-F6EECF244321}">
                <p14:modId xmlns:p14="http://schemas.microsoft.com/office/powerpoint/2010/main" val="2725564052"/>
              </p:ext>
            </p:extLst>
          </p:nvPr>
        </p:nvGraphicFramePr>
        <p:xfrm>
          <a:off x="4105978" y="1759708"/>
          <a:ext cx="1601563" cy="964038"/>
        </p:xfrm>
        <a:graphic>
          <a:graphicData uri="http://schemas.openxmlformats.org/presentationml/2006/ole">
            <mc:AlternateContent xmlns:mc="http://schemas.openxmlformats.org/markup-compatibility/2006">
              <mc:Choice xmlns:v="urn:schemas-microsoft-com:vml" Requires="v">
                <p:oleObj spid="_x0000_s59566" name="Equation" r:id="rId10" imgW="774360" imgH="444240" progId="Equation.DSMT4">
                  <p:embed/>
                </p:oleObj>
              </mc:Choice>
              <mc:Fallback>
                <p:oleObj name="Equation" r:id="rId10" imgW="774360" imgH="444240" progId="Equation.DSMT4">
                  <p:embed/>
                  <p:pic>
                    <p:nvPicPr>
                      <p:cNvPr id="0" name="Object 6"/>
                      <p:cNvPicPr>
                        <a:picLocks noChangeAspect="1" noChangeArrowheads="1"/>
                      </p:cNvPicPr>
                      <p:nvPr/>
                    </p:nvPicPr>
                    <p:blipFill>
                      <a:blip r:embed="rId11"/>
                      <a:srcRect/>
                      <a:stretch>
                        <a:fillRect/>
                      </a:stretch>
                    </p:blipFill>
                    <p:spPr bwMode="auto">
                      <a:xfrm>
                        <a:off x="4105978" y="1759708"/>
                        <a:ext cx="1601563" cy="964038"/>
                      </a:xfrm>
                      <a:prstGeom prst="rect">
                        <a:avLst/>
                      </a:prstGeom>
                      <a:noFill/>
                      <a:ln>
                        <a:noFill/>
                      </a:ln>
                      <a:effectLst/>
                      <a:extLst/>
                    </p:spPr>
                  </p:pic>
                </p:oleObj>
              </mc:Fallback>
            </mc:AlternateContent>
          </a:graphicData>
        </a:graphic>
      </p:graphicFrame>
      <p:sp>
        <p:nvSpPr>
          <p:cNvPr id="59402" name="Text Box 7" descr="Large confetti">
            <a:extLst>
              <a:ext uri="{FF2B5EF4-FFF2-40B4-BE49-F238E27FC236}">
                <a16:creationId xmlns:a16="http://schemas.microsoft.com/office/drawing/2014/main" id="{77758B26-CD7D-4DCC-88EC-607A663CA4C7}"/>
              </a:ext>
            </a:extLst>
          </p:cNvPr>
          <p:cNvSpPr txBox="1">
            <a:spLocks noChangeArrowheads="1"/>
          </p:cNvSpPr>
          <p:nvPr/>
        </p:nvSpPr>
        <p:spPr bwMode="auto">
          <a:xfrm>
            <a:off x="342338" y="2785637"/>
            <a:ext cx="41520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marL="342900" indent="-342900" eaLnBrk="1" hangingPunct="1">
              <a:spcBef>
                <a:spcPct val="0"/>
              </a:spcBef>
              <a:buClrTx/>
              <a:buSzTx/>
              <a:buFont typeface="Wingdings" panose="05000000000000000000" pitchFamily="2" charset="2"/>
              <a:buChar char="q"/>
            </a:pPr>
            <a:r>
              <a:rPr lang="en-US" altLang="en-US" sz="2400" dirty="0">
                <a:solidFill>
                  <a:schemeClr val="bg1">
                    <a:lumMod val="75000"/>
                  </a:schemeClr>
                </a:solidFill>
                <a:latin typeface="Times New Roman" panose="02020603050405020304" pitchFamily="18" charset="0"/>
              </a:rPr>
              <a:t> </a:t>
            </a:r>
            <a:r>
              <a:rPr lang="en-US" altLang="en-US" sz="2400" dirty="0">
                <a:solidFill>
                  <a:schemeClr val="bg1">
                    <a:lumMod val="75000"/>
                  </a:schemeClr>
                </a:solidFill>
                <a:latin typeface="+mn-lt"/>
              </a:rPr>
              <a:t>For a non-porous material</a:t>
            </a:r>
          </a:p>
        </p:txBody>
      </p:sp>
      <p:graphicFrame>
        <p:nvGraphicFramePr>
          <p:cNvPr id="59403" name="Object 8">
            <a:extLst>
              <a:ext uri="{FF2B5EF4-FFF2-40B4-BE49-F238E27FC236}">
                <a16:creationId xmlns:a16="http://schemas.microsoft.com/office/drawing/2014/main" id="{6B0CC674-D220-405D-A86B-4B0AA93873A5}"/>
              </a:ext>
            </a:extLst>
          </p:cNvPr>
          <p:cNvGraphicFramePr>
            <a:graphicFrameLocks noChangeAspect="1"/>
          </p:cNvGraphicFramePr>
          <p:nvPr>
            <p:extLst>
              <p:ext uri="{D42A27DB-BD31-4B8C-83A1-F6EECF244321}">
                <p14:modId xmlns:p14="http://schemas.microsoft.com/office/powerpoint/2010/main" val="820255547"/>
              </p:ext>
            </p:extLst>
          </p:nvPr>
        </p:nvGraphicFramePr>
        <p:xfrm>
          <a:off x="3926681" y="3208838"/>
          <a:ext cx="1390650" cy="946150"/>
        </p:xfrm>
        <a:graphic>
          <a:graphicData uri="http://schemas.openxmlformats.org/presentationml/2006/ole">
            <mc:AlternateContent xmlns:mc="http://schemas.openxmlformats.org/markup-compatibility/2006">
              <mc:Choice xmlns:v="urn:schemas-microsoft-com:vml" Requires="v">
                <p:oleObj spid="_x0000_s59567" name="Equation" r:id="rId12" imgW="685800" imgH="431640" progId="Equation.DSMT4">
                  <p:embed/>
                </p:oleObj>
              </mc:Choice>
              <mc:Fallback>
                <p:oleObj name="Equation" r:id="rId12" imgW="685800" imgH="431640" progId="Equation.DSMT4">
                  <p:embed/>
                  <p:pic>
                    <p:nvPicPr>
                      <p:cNvPr id="0" name="Object 8"/>
                      <p:cNvPicPr>
                        <a:picLocks noChangeAspect="1" noChangeArrowheads="1"/>
                      </p:cNvPicPr>
                      <p:nvPr/>
                    </p:nvPicPr>
                    <p:blipFill>
                      <a:blip r:embed="rId13"/>
                      <a:srcRect/>
                      <a:stretch>
                        <a:fillRect/>
                      </a:stretch>
                    </p:blipFill>
                    <p:spPr bwMode="auto">
                      <a:xfrm>
                        <a:off x="3926681" y="3208838"/>
                        <a:ext cx="13906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4" name="Text Box 9" descr="Large confetti">
            <a:extLst>
              <a:ext uri="{FF2B5EF4-FFF2-40B4-BE49-F238E27FC236}">
                <a16:creationId xmlns:a16="http://schemas.microsoft.com/office/drawing/2014/main" id="{45F40821-3995-4507-8EFC-C1C2EE4DCEF3}"/>
              </a:ext>
            </a:extLst>
          </p:cNvPr>
          <p:cNvSpPr txBox="1">
            <a:spLocks noChangeArrowheads="1"/>
          </p:cNvSpPr>
          <p:nvPr/>
        </p:nvSpPr>
        <p:spPr bwMode="auto">
          <a:xfrm>
            <a:off x="1052541" y="4886767"/>
            <a:ext cx="25678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800" b="1" i="1" u="sng" dirty="0">
                <a:solidFill>
                  <a:srgbClr val="000000"/>
                </a:solidFill>
                <a:latin typeface="+mn-lt"/>
              </a:rPr>
              <a:t>Total Porosity</a:t>
            </a:r>
          </a:p>
        </p:txBody>
      </p:sp>
      <p:graphicFrame>
        <p:nvGraphicFramePr>
          <p:cNvPr id="59405" name="Object 10">
            <a:extLst>
              <a:ext uri="{FF2B5EF4-FFF2-40B4-BE49-F238E27FC236}">
                <a16:creationId xmlns:a16="http://schemas.microsoft.com/office/drawing/2014/main" id="{57A492EB-C176-4EC7-9623-FC0851EBC0C5}"/>
              </a:ext>
            </a:extLst>
          </p:cNvPr>
          <p:cNvGraphicFramePr>
            <a:graphicFrameLocks noChangeAspect="1"/>
          </p:cNvGraphicFramePr>
          <p:nvPr>
            <p:extLst>
              <p:ext uri="{D42A27DB-BD31-4B8C-83A1-F6EECF244321}">
                <p14:modId xmlns:p14="http://schemas.microsoft.com/office/powerpoint/2010/main" val="3467213681"/>
              </p:ext>
            </p:extLst>
          </p:nvPr>
        </p:nvGraphicFramePr>
        <p:xfrm>
          <a:off x="3663859" y="4744563"/>
          <a:ext cx="884237" cy="741362"/>
        </p:xfrm>
        <a:graphic>
          <a:graphicData uri="http://schemas.openxmlformats.org/presentationml/2006/ole">
            <mc:AlternateContent xmlns:mc="http://schemas.openxmlformats.org/markup-compatibility/2006">
              <mc:Choice xmlns:v="urn:schemas-microsoft-com:vml" Requires="v">
                <p:oleObj spid="_x0000_s59568" name="Equation" r:id="rId14" imgW="228600" imgH="203040" progId="Equation.DSMT4">
                  <p:embed/>
                </p:oleObj>
              </mc:Choice>
              <mc:Fallback>
                <p:oleObj name="Equation" r:id="rId14" imgW="228600" imgH="203040" progId="Equation.DSMT4">
                  <p:embed/>
                  <p:pic>
                    <p:nvPicPr>
                      <p:cNvPr id="0" name="Object 10"/>
                      <p:cNvPicPr>
                        <a:picLocks noChangeAspect="1" noChangeArrowheads="1"/>
                      </p:cNvPicPr>
                      <p:nvPr/>
                    </p:nvPicPr>
                    <p:blipFill>
                      <a:blip r:embed="rId15"/>
                      <a:srcRect/>
                      <a:stretch>
                        <a:fillRect/>
                      </a:stretch>
                    </p:blipFill>
                    <p:spPr bwMode="auto">
                      <a:xfrm>
                        <a:off x="3663859" y="4744563"/>
                        <a:ext cx="884237" cy="74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6" name="Object 11">
            <a:extLst>
              <a:ext uri="{FF2B5EF4-FFF2-40B4-BE49-F238E27FC236}">
                <a16:creationId xmlns:a16="http://schemas.microsoft.com/office/drawing/2014/main" id="{B64F3267-0313-45A1-8265-FBE218450F34}"/>
              </a:ext>
            </a:extLst>
          </p:cNvPr>
          <p:cNvGraphicFramePr>
            <a:graphicFrameLocks noChangeAspect="1"/>
          </p:cNvGraphicFramePr>
          <p:nvPr>
            <p:extLst>
              <p:ext uri="{D42A27DB-BD31-4B8C-83A1-F6EECF244321}">
                <p14:modId xmlns:p14="http://schemas.microsoft.com/office/powerpoint/2010/main" val="740915771"/>
              </p:ext>
            </p:extLst>
          </p:nvPr>
        </p:nvGraphicFramePr>
        <p:xfrm>
          <a:off x="5707541" y="4511019"/>
          <a:ext cx="5357435" cy="1544639"/>
        </p:xfrm>
        <a:graphic>
          <a:graphicData uri="http://schemas.openxmlformats.org/presentationml/2006/ole">
            <mc:AlternateContent xmlns:mc="http://schemas.openxmlformats.org/markup-compatibility/2006">
              <mc:Choice xmlns:v="urn:schemas-microsoft-com:vml" Requires="v">
                <p:oleObj spid="_x0000_s59569" name="Equation" r:id="rId16" imgW="2489040" imgH="660240" progId="Equation.DSMT4">
                  <p:embed/>
                </p:oleObj>
              </mc:Choice>
              <mc:Fallback>
                <p:oleObj name="Equation" r:id="rId16" imgW="2489040" imgH="660240" progId="Equation.DSMT4">
                  <p:embed/>
                  <p:pic>
                    <p:nvPicPr>
                      <p:cNvPr id="0" name="Object 11"/>
                      <p:cNvPicPr>
                        <a:picLocks noChangeAspect="1" noChangeArrowheads="1"/>
                      </p:cNvPicPr>
                      <p:nvPr/>
                    </p:nvPicPr>
                    <p:blipFill>
                      <a:blip r:embed="rId17"/>
                      <a:srcRect/>
                      <a:stretch>
                        <a:fillRect/>
                      </a:stretch>
                    </p:blipFill>
                    <p:spPr bwMode="auto">
                      <a:xfrm>
                        <a:off x="5707541" y="4511019"/>
                        <a:ext cx="5357435" cy="1544639"/>
                      </a:xfrm>
                      <a:prstGeom prst="rect">
                        <a:avLst/>
                      </a:prstGeom>
                      <a:noFill/>
                      <a:ln w="12700">
                        <a:solidFill>
                          <a:schemeClr val="bg1"/>
                        </a:solidFill>
                      </a:ln>
                      <a:effectLst/>
                      <a:extLst/>
                    </p:spPr>
                  </p:pic>
                </p:oleObj>
              </mc:Fallback>
            </mc:AlternateContent>
          </a:graphicData>
        </a:graphic>
      </p:graphicFrame>
      <p:graphicFrame>
        <p:nvGraphicFramePr>
          <p:cNvPr id="59407" name="Object 12">
            <a:extLst>
              <a:ext uri="{FF2B5EF4-FFF2-40B4-BE49-F238E27FC236}">
                <a16:creationId xmlns:a16="http://schemas.microsoft.com/office/drawing/2014/main" id="{929B11B8-2AAA-4458-BA38-616D372CC92F}"/>
              </a:ext>
            </a:extLst>
          </p:cNvPr>
          <p:cNvGraphicFramePr>
            <a:graphicFrameLocks noChangeAspect="1"/>
          </p:cNvGraphicFramePr>
          <p:nvPr>
            <p:extLst>
              <p:ext uri="{D42A27DB-BD31-4B8C-83A1-F6EECF244321}">
                <p14:modId xmlns:p14="http://schemas.microsoft.com/office/powerpoint/2010/main" val="3666680108"/>
              </p:ext>
            </p:extLst>
          </p:nvPr>
        </p:nvGraphicFramePr>
        <p:xfrm>
          <a:off x="3926681" y="5911850"/>
          <a:ext cx="1693863" cy="1077913"/>
        </p:xfrm>
        <a:graphic>
          <a:graphicData uri="http://schemas.openxmlformats.org/presentationml/2006/ole">
            <mc:AlternateContent xmlns:mc="http://schemas.openxmlformats.org/markup-compatibility/2006">
              <mc:Choice xmlns:v="urn:schemas-microsoft-com:vml" Requires="v">
                <p:oleObj spid="_x0000_s59570" name="Equation" r:id="rId18" imgW="736560" imgH="431640" progId="Equation.DSMT4">
                  <p:embed/>
                </p:oleObj>
              </mc:Choice>
              <mc:Fallback>
                <p:oleObj name="Equation" r:id="rId18" imgW="736560" imgH="431640" progId="Equation.DSMT4">
                  <p:embed/>
                  <p:pic>
                    <p:nvPicPr>
                      <p:cNvPr id="0" name="Object 12"/>
                      <p:cNvPicPr>
                        <a:picLocks noChangeAspect="1" noChangeArrowheads="1"/>
                      </p:cNvPicPr>
                      <p:nvPr/>
                    </p:nvPicPr>
                    <p:blipFill>
                      <a:blip r:embed="rId19"/>
                      <a:srcRect/>
                      <a:stretch>
                        <a:fillRect/>
                      </a:stretch>
                    </p:blipFill>
                    <p:spPr bwMode="auto">
                      <a:xfrm>
                        <a:off x="3926681" y="5911850"/>
                        <a:ext cx="1693863"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8" name="Line 13">
            <a:extLst>
              <a:ext uri="{FF2B5EF4-FFF2-40B4-BE49-F238E27FC236}">
                <a16:creationId xmlns:a16="http://schemas.microsoft.com/office/drawing/2014/main" id="{C5D3F8D1-1D65-4BAF-B99C-918003A7C300}"/>
              </a:ext>
            </a:extLst>
          </p:cNvPr>
          <p:cNvSpPr>
            <a:spLocks noChangeShapeType="1"/>
          </p:cNvSpPr>
          <p:nvPr/>
        </p:nvSpPr>
        <p:spPr bwMode="auto">
          <a:xfrm flipV="1">
            <a:off x="4078287" y="6855549"/>
            <a:ext cx="416149" cy="407263"/>
          </a:xfrm>
          <a:prstGeom prst="line">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409" name="Text Box 14" descr="Large confetti">
            <a:extLst>
              <a:ext uri="{FF2B5EF4-FFF2-40B4-BE49-F238E27FC236}">
                <a16:creationId xmlns:a16="http://schemas.microsoft.com/office/drawing/2014/main" id="{D4D78E61-581E-498D-8920-2BA1CEAE86AF}"/>
              </a:ext>
            </a:extLst>
          </p:cNvPr>
          <p:cNvSpPr txBox="1">
            <a:spLocks noChangeArrowheads="1"/>
          </p:cNvSpPr>
          <p:nvPr/>
        </p:nvSpPr>
        <p:spPr bwMode="auto">
          <a:xfrm>
            <a:off x="777810" y="7386595"/>
            <a:ext cx="102180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solidFill>
                  <a:srgbClr val="000000"/>
                </a:solidFill>
                <a:latin typeface="+mj-lt"/>
              </a:rPr>
              <a:t>Important in the calculation of capacities and predicting thermal conductivity and thermal diffusivity</a:t>
            </a:r>
          </a:p>
        </p:txBody>
      </p:sp>
      <p:sp>
        <p:nvSpPr>
          <p:cNvPr id="2" name="Date Placeholder 1"/>
          <p:cNvSpPr>
            <a:spLocks noGrp="1"/>
          </p:cNvSpPr>
          <p:nvPr>
            <p:ph type="dt" sz="half" idx="10"/>
          </p:nvPr>
        </p:nvSpPr>
        <p:spPr/>
        <p:txBody>
          <a:bodyPr/>
          <a:lstStyle/>
          <a:p>
            <a:pPr>
              <a:defRPr/>
            </a:pPr>
            <a:r>
              <a:rPr lang="en-US" sz="1800" dirty="0">
                <a:solidFill>
                  <a:srgbClr val="000000"/>
                </a:solidFill>
              </a:rPr>
              <a:t>ABE 303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9" name="Footer Placeholder 2">
            <a:extLst>
              <a:ext uri="{FF2B5EF4-FFF2-40B4-BE49-F238E27FC236}">
                <a16:creationId xmlns:a16="http://schemas.microsoft.com/office/drawing/2014/main" id="{C4158C1F-DFE8-42D8-A598-0F8C91176C0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000000"/>
                </a:solidFill>
              </a:rPr>
              <a:t>Introduction</a:t>
            </a:r>
          </a:p>
        </p:txBody>
      </p:sp>
      <p:sp>
        <p:nvSpPr>
          <p:cNvPr id="60420" name="Slide Number Placeholder 3">
            <a:extLst>
              <a:ext uri="{FF2B5EF4-FFF2-40B4-BE49-F238E27FC236}">
                <a16:creationId xmlns:a16="http://schemas.microsoft.com/office/drawing/2014/main" id="{8BC9DAEC-46CC-487B-8176-9F964B309B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7763AD14-AEC7-4275-ADA1-24990412C0D0}" type="slidenum">
              <a:rPr lang="en-US" altLang="en-US" sz="1800">
                <a:solidFill>
                  <a:srgbClr val="000000"/>
                </a:solidFill>
              </a:rPr>
              <a:pPr>
                <a:spcBef>
                  <a:spcPct val="0"/>
                </a:spcBef>
                <a:buClrTx/>
                <a:buSzTx/>
                <a:buFontTx/>
                <a:buNone/>
              </a:pPr>
              <a:t>44</a:t>
            </a:fld>
            <a:endParaRPr lang="en-US" altLang="en-US" sz="1800" dirty="0">
              <a:solidFill>
                <a:srgbClr val="000000"/>
              </a:solidFill>
            </a:endParaRPr>
          </a:p>
        </p:txBody>
      </p:sp>
      <p:sp>
        <p:nvSpPr>
          <p:cNvPr id="60421" name="Text Box 2" descr="Large confetti">
            <a:extLst>
              <a:ext uri="{FF2B5EF4-FFF2-40B4-BE49-F238E27FC236}">
                <a16:creationId xmlns:a16="http://schemas.microsoft.com/office/drawing/2014/main" id="{3A2E2723-B55B-413B-A499-6EBEB7CA0BEF}"/>
              </a:ext>
            </a:extLst>
          </p:cNvPr>
          <p:cNvSpPr txBox="1">
            <a:spLocks noChangeArrowheads="1"/>
          </p:cNvSpPr>
          <p:nvPr/>
        </p:nvSpPr>
        <p:spPr bwMode="auto">
          <a:xfrm>
            <a:off x="492800" y="346695"/>
            <a:ext cx="3672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3600" b="1" i="1" u="sng" dirty="0">
                <a:solidFill>
                  <a:srgbClr val="000000"/>
                </a:solidFill>
                <a:latin typeface="+mj-lt"/>
              </a:rPr>
              <a:t>Specific Gravity</a:t>
            </a:r>
          </a:p>
        </p:txBody>
      </p:sp>
      <p:graphicFrame>
        <p:nvGraphicFramePr>
          <p:cNvPr id="60422" name="Object 3">
            <a:extLst>
              <a:ext uri="{FF2B5EF4-FFF2-40B4-BE49-F238E27FC236}">
                <a16:creationId xmlns:a16="http://schemas.microsoft.com/office/drawing/2014/main" id="{F35DD8B3-4EEC-4FEF-A81E-F5C0E4DD936E}"/>
              </a:ext>
            </a:extLst>
          </p:cNvPr>
          <p:cNvGraphicFramePr>
            <a:graphicFrameLocks noChangeAspect="1"/>
          </p:cNvGraphicFramePr>
          <p:nvPr>
            <p:extLst>
              <p:ext uri="{D42A27DB-BD31-4B8C-83A1-F6EECF244321}">
                <p14:modId xmlns:p14="http://schemas.microsoft.com/office/powerpoint/2010/main" val="3762017512"/>
              </p:ext>
            </p:extLst>
          </p:nvPr>
        </p:nvGraphicFramePr>
        <p:xfrm>
          <a:off x="1816584" y="1597812"/>
          <a:ext cx="8343416" cy="1440089"/>
        </p:xfrm>
        <a:graphic>
          <a:graphicData uri="http://schemas.openxmlformats.org/presentationml/2006/ole">
            <mc:AlternateContent xmlns:mc="http://schemas.openxmlformats.org/markup-compatibility/2006">
              <mc:Choice xmlns:v="urn:schemas-microsoft-com:vml" Requires="v">
                <p:oleObj spid="_x0000_s60469" name="Equation" r:id="rId6" imgW="2806560" imgH="431640" progId="Equation.DSMT4">
                  <p:embed/>
                </p:oleObj>
              </mc:Choice>
              <mc:Fallback>
                <p:oleObj name="Equation" r:id="rId6" imgW="2806560" imgH="431640" progId="Equation.DSMT4">
                  <p:embed/>
                  <p:pic>
                    <p:nvPicPr>
                      <p:cNvPr id="0" name="Object 3"/>
                      <p:cNvPicPr>
                        <a:picLocks noChangeAspect="1" noChangeArrowheads="1"/>
                      </p:cNvPicPr>
                      <p:nvPr/>
                    </p:nvPicPr>
                    <p:blipFill>
                      <a:blip r:embed="rId7"/>
                      <a:srcRect/>
                      <a:stretch>
                        <a:fillRect/>
                      </a:stretch>
                    </p:blipFill>
                    <p:spPr bwMode="auto">
                      <a:xfrm>
                        <a:off x="1816584" y="1597812"/>
                        <a:ext cx="8343416" cy="1440089"/>
                      </a:xfrm>
                      <a:prstGeom prst="rect">
                        <a:avLst/>
                      </a:prstGeom>
                      <a:noFill/>
                      <a:ln>
                        <a:noFill/>
                      </a:ln>
                      <a:effectLst/>
                      <a:extLst/>
                    </p:spPr>
                  </p:pic>
                </p:oleObj>
              </mc:Fallback>
            </mc:AlternateContent>
          </a:graphicData>
        </a:graphic>
      </p:graphicFrame>
      <p:sp>
        <p:nvSpPr>
          <p:cNvPr id="60423" name="Text Box 5" descr="Large confetti">
            <a:extLst>
              <a:ext uri="{FF2B5EF4-FFF2-40B4-BE49-F238E27FC236}">
                <a16:creationId xmlns:a16="http://schemas.microsoft.com/office/drawing/2014/main" id="{6641D37F-826E-45BC-83CA-AD91F598FC66}"/>
              </a:ext>
            </a:extLst>
          </p:cNvPr>
          <p:cNvSpPr txBox="1">
            <a:spLocks noChangeArrowheads="1"/>
          </p:cNvSpPr>
          <p:nvPr/>
        </p:nvSpPr>
        <p:spPr bwMode="auto">
          <a:xfrm>
            <a:off x="479976" y="3700868"/>
            <a:ext cx="36984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3600" b="1" i="1" u="sng" dirty="0">
                <a:solidFill>
                  <a:srgbClr val="000000"/>
                </a:solidFill>
                <a:latin typeface="+mj-lt"/>
              </a:rPr>
              <a:t>Specific volume</a:t>
            </a:r>
          </a:p>
        </p:txBody>
      </p:sp>
      <p:graphicFrame>
        <p:nvGraphicFramePr>
          <p:cNvPr id="60424" name="Object 6">
            <a:extLst>
              <a:ext uri="{FF2B5EF4-FFF2-40B4-BE49-F238E27FC236}">
                <a16:creationId xmlns:a16="http://schemas.microsoft.com/office/drawing/2014/main" id="{7BE837D6-F1B3-4E9E-BAF0-0E24B4CB1E55}"/>
              </a:ext>
            </a:extLst>
          </p:cNvPr>
          <p:cNvGraphicFramePr>
            <a:graphicFrameLocks noChangeAspect="1"/>
          </p:cNvGraphicFramePr>
          <p:nvPr>
            <p:extLst>
              <p:ext uri="{D42A27DB-BD31-4B8C-83A1-F6EECF244321}">
                <p14:modId xmlns:p14="http://schemas.microsoft.com/office/powerpoint/2010/main" val="3045226384"/>
              </p:ext>
            </p:extLst>
          </p:nvPr>
        </p:nvGraphicFramePr>
        <p:xfrm>
          <a:off x="1078948" y="4838413"/>
          <a:ext cx="9818688" cy="1679575"/>
        </p:xfrm>
        <a:graphic>
          <a:graphicData uri="http://schemas.openxmlformats.org/presentationml/2006/ole">
            <mc:AlternateContent xmlns:mc="http://schemas.openxmlformats.org/markup-compatibility/2006">
              <mc:Choice xmlns:v="urn:schemas-microsoft-com:vml" Requires="v">
                <p:oleObj spid="_x0000_s60470" name="Equation" r:id="rId8" imgW="2946240" imgH="457200" progId="Equation.DSMT4">
                  <p:embed/>
                </p:oleObj>
              </mc:Choice>
              <mc:Fallback>
                <p:oleObj name="Equation" r:id="rId8" imgW="2946240" imgH="457200" progId="Equation.DSMT4">
                  <p:embed/>
                  <p:pic>
                    <p:nvPicPr>
                      <p:cNvPr id="0" name="Object 6"/>
                      <p:cNvPicPr>
                        <a:picLocks noChangeAspect="1" noChangeArrowheads="1"/>
                      </p:cNvPicPr>
                      <p:nvPr/>
                    </p:nvPicPr>
                    <p:blipFill>
                      <a:blip r:embed="rId9"/>
                      <a:srcRect/>
                      <a:stretch>
                        <a:fillRect/>
                      </a:stretch>
                    </p:blipFill>
                    <p:spPr bwMode="auto">
                      <a:xfrm>
                        <a:off x="1078948" y="4838413"/>
                        <a:ext cx="9818688" cy="1679575"/>
                      </a:xfrm>
                      <a:prstGeom prst="rect">
                        <a:avLst/>
                      </a:prstGeom>
                      <a:noFill/>
                      <a:ln>
                        <a:noFill/>
                      </a:ln>
                      <a:effectLs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sz="1800" dirty="0">
                <a:solidFill>
                  <a:srgbClr val="000000"/>
                </a:solidFill>
              </a:rPr>
              <a:t>ABE 303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3" name="Footer Placeholder 2">
            <a:extLst>
              <a:ext uri="{FF2B5EF4-FFF2-40B4-BE49-F238E27FC236}">
                <a16:creationId xmlns:a16="http://schemas.microsoft.com/office/drawing/2014/main" id="{EFCB4B0A-157D-423F-8A29-BFEE15D791F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000000"/>
                </a:solidFill>
              </a:rPr>
              <a:t>Introduction</a:t>
            </a:r>
          </a:p>
        </p:txBody>
      </p:sp>
      <p:sp>
        <p:nvSpPr>
          <p:cNvPr id="61444" name="Slide Number Placeholder 3">
            <a:extLst>
              <a:ext uri="{FF2B5EF4-FFF2-40B4-BE49-F238E27FC236}">
                <a16:creationId xmlns:a16="http://schemas.microsoft.com/office/drawing/2014/main" id="{7AA107B6-CF74-484D-A309-EF44E0290D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5B4D3F1C-4147-4DC2-B69C-20AB3B32CC6D}" type="slidenum">
              <a:rPr lang="en-US" altLang="en-US" sz="1800">
                <a:solidFill>
                  <a:srgbClr val="000000"/>
                </a:solidFill>
              </a:rPr>
              <a:pPr>
                <a:spcBef>
                  <a:spcPct val="0"/>
                </a:spcBef>
                <a:buClrTx/>
                <a:buSzTx/>
                <a:buFontTx/>
                <a:buNone/>
              </a:pPr>
              <a:t>45</a:t>
            </a:fld>
            <a:endParaRPr lang="en-US" altLang="en-US" sz="1800" dirty="0">
              <a:solidFill>
                <a:srgbClr val="000000"/>
              </a:solidFill>
            </a:endParaRPr>
          </a:p>
        </p:txBody>
      </p:sp>
      <p:sp>
        <p:nvSpPr>
          <p:cNvPr id="61445" name="Text Box 2" descr="Large confetti">
            <a:extLst>
              <a:ext uri="{FF2B5EF4-FFF2-40B4-BE49-F238E27FC236}">
                <a16:creationId xmlns:a16="http://schemas.microsoft.com/office/drawing/2014/main" id="{B41661C4-02A9-47A8-9DB0-5F0FD3A82144}"/>
              </a:ext>
            </a:extLst>
          </p:cNvPr>
          <p:cNvSpPr txBox="1">
            <a:spLocks noChangeArrowheads="1"/>
          </p:cNvSpPr>
          <p:nvPr/>
        </p:nvSpPr>
        <p:spPr bwMode="auto">
          <a:xfrm>
            <a:off x="4839154" y="62450"/>
            <a:ext cx="20986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b="1" i="1" u="sng" dirty="0">
                <a:solidFill>
                  <a:schemeClr val="bg1">
                    <a:lumMod val="60000"/>
                    <a:lumOff val="40000"/>
                  </a:schemeClr>
                </a:solidFill>
                <a:latin typeface="+mj-lt"/>
              </a:rPr>
              <a:t>Examples</a:t>
            </a:r>
          </a:p>
        </p:txBody>
      </p:sp>
      <p:sp>
        <p:nvSpPr>
          <p:cNvPr id="54278" name="Text Box 3" descr="Large confetti">
            <a:extLst>
              <a:ext uri="{FF2B5EF4-FFF2-40B4-BE49-F238E27FC236}">
                <a16:creationId xmlns:a16="http://schemas.microsoft.com/office/drawing/2014/main" id="{2C6F1F6F-52E4-4552-974E-043E6A7D2150}"/>
              </a:ext>
            </a:extLst>
          </p:cNvPr>
          <p:cNvSpPr txBox="1">
            <a:spLocks noChangeArrowheads="1"/>
          </p:cNvSpPr>
          <p:nvPr/>
        </p:nvSpPr>
        <p:spPr bwMode="auto">
          <a:xfrm>
            <a:off x="478971" y="1104900"/>
            <a:ext cx="11713029" cy="584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Tx/>
              <a:buAutoNum type="arabicPeriod"/>
              <a:defRPr/>
            </a:pPr>
            <a:r>
              <a:rPr lang="en-US" sz="2400" dirty="0">
                <a:solidFill>
                  <a:srgbClr val="000000"/>
                </a:solidFill>
                <a:latin typeface="+mn-lt"/>
              </a:rPr>
              <a:t>Given that the particle density of the oat grain is 1546 kg/m</a:t>
            </a:r>
            <a:r>
              <a:rPr lang="en-US" sz="2400" baseline="30000" dirty="0">
                <a:solidFill>
                  <a:srgbClr val="000000"/>
                </a:solidFill>
                <a:latin typeface="+mn-lt"/>
              </a:rPr>
              <a:t>3</a:t>
            </a:r>
            <a:r>
              <a:rPr lang="en-US" sz="2400" dirty="0">
                <a:solidFill>
                  <a:srgbClr val="000000"/>
                </a:solidFill>
                <a:latin typeface="+mn-lt"/>
              </a:rPr>
              <a:t>, and the bulk porosity of oat grains is 0.4, what volume silo would be required to store 3000 tons of oats?</a:t>
            </a:r>
            <a:br>
              <a:rPr lang="en-US" sz="2400" dirty="0">
                <a:solidFill>
                  <a:srgbClr val="000000"/>
                </a:solidFill>
                <a:latin typeface="+mn-lt"/>
              </a:rPr>
            </a:br>
            <a:endParaRPr lang="en-US" sz="2400" dirty="0">
              <a:solidFill>
                <a:srgbClr val="000000"/>
              </a:solidFill>
              <a:latin typeface="+mn-lt"/>
            </a:endParaRPr>
          </a:p>
          <a:p>
            <a:pPr marL="465138" indent="-465138" eaLnBrk="1" hangingPunct="1">
              <a:tabLst>
                <a:tab pos="463550" algn="l"/>
              </a:tabLst>
              <a:defRPr/>
            </a:pPr>
            <a:r>
              <a:rPr lang="en-US" sz="2400" dirty="0">
                <a:solidFill>
                  <a:srgbClr val="000000"/>
                </a:solidFill>
                <a:latin typeface="+mn-lt"/>
              </a:rPr>
              <a:t>2. 	Milk powder is to be packed in nitrogen gas in hermetically sealed bags (to protect it from oxidative deterioration), each bag contains 25 kg of powder.  Using the data given below</a:t>
            </a:r>
          </a:p>
          <a:p>
            <a:pPr eaLnBrk="1" hangingPunct="1">
              <a:defRPr/>
            </a:pPr>
            <a:endParaRPr lang="en-US" sz="2400" dirty="0">
              <a:solidFill>
                <a:srgbClr val="000000"/>
              </a:solidFill>
              <a:latin typeface="+mn-lt"/>
            </a:endParaRPr>
          </a:p>
          <a:p>
            <a:pPr eaLnBrk="1" hangingPunct="1">
              <a:defRPr/>
            </a:pPr>
            <a:r>
              <a:rPr lang="en-US" sz="2400" dirty="0">
                <a:solidFill>
                  <a:srgbClr val="000000"/>
                </a:solidFill>
                <a:latin typeface="+mn-lt"/>
              </a:rPr>
              <a:t>	Calculate:</a:t>
            </a:r>
            <a:br>
              <a:rPr lang="en-US" sz="2400" dirty="0">
                <a:solidFill>
                  <a:srgbClr val="000000"/>
                </a:solidFill>
                <a:latin typeface="+mn-lt"/>
              </a:rPr>
            </a:br>
            <a:endParaRPr lang="en-US" sz="2400" dirty="0">
              <a:solidFill>
                <a:srgbClr val="000000"/>
              </a:solidFill>
              <a:latin typeface="+mn-lt"/>
            </a:endParaRPr>
          </a:p>
          <a:p>
            <a:pPr eaLnBrk="1" hangingPunct="1">
              <a:defRPr/>
            </a:pPr>
            <a:r>
              <a:rPr lang="en-US" sz="2400" dirty="0">
                <a:solidFill>
                  <a:srgbClr val="000000"/>
                </a:solidFill>
                <a:latin typeface="+mn-lt"/>
              </a:rPr>
              <a:t>	(a) The bag volume required</a:t>
            </a:r>
            <a:br>
              <a:rPr lang="en-US" sz="2400" dirty="0">
                <a:solidFill>
                  <a:srgbClr val="000000"/>
                </a:solidFill>
                <a:latin typeface="+mn-lt"/>
              </a:rPr>
            </a:br>
            <a:endParaRPr lang="en-US" sz="2400" dirty="0">
              <a:solidFill>
                <a:srgbClr val="000000"/>
              </a:solidFill>
              <a:latin typeface="+mn-lt"/>
            </a:endParaRPr>
          </a:p>
          <a:p>
            <a:pPr eaLnBrk="1" hangingPunct="1">
              <a:defRPr/>
            </a:pPr>
            <a:r>
              <a:rPr lang="en-US" sz="2400" dirty="0">
                <a:solidFill>
                  <a:srgbClr val="000000"/>
                </a:solidFill>
                <a:latin typeface="+mn-lt"/>
              </a:rPr>
              <a:t>	(b) The volume of nitrogen gas required per bag</a:t>
            </a:r>
            <a:br>
              <a:rPr lang="en-US" sz="2400" dirty="0">
                <a:solidFill>
                  <a:srgbClr val="000000"/>
                </a:solidFill>
                <a:latin typeface="+mn-lt"/>
              </a:rPr>
            </a:br>
            <a:endParaRPr lang="en-US" sz="2400" dirty="0">
              <a:solidFill>
                <a:srgbClr val="000000"/>
              </a:solidFill>
              <a:latin typeface="+mn-lt"/>
            </a:endParaRPr>
          </a:p>
          <a:p>
            <a:pPr eaLnBrk="1" hangingPunct="1">
              <a:defRPr/>
            </a:pPr>
            <a:r>
              <a:rPr lang="en-US" dirty="0">
                <a:solidFill>
                  <a:srgbClr val="000000"/>
                </a:solidFill>
                <a:latin typeface="+mn-lt"/>
              </a:rPr>
              <a:t> </a:t>
            </a:r>
          </a:p>
          <a:p>
            <a:pPr eaLnBrk="1" hangingPunct="1">
              <a:defRPr/>
            </a:pPr>
            <a:endParaRPr lang="en-US" sz="2000" dirty="0">
              <a:latin typeface="Times New Roman" pitchFamily="18" charset="0"/>
            </a:endParaRPr>
          </a:p>
        </p:txBody>
      </p:sp>
      <p:sp>
        <p:nvSpPr>
          <p:cNvPr id="61447" name="Text Box 12" descr="Large confetti">
            <a:extLst>
              <a:ext uri="{FF2B5EF4-FFF2-40B4-BE49-F238E27FC236}">
                <a16:creationId xmlns:a16="http://schemas.microsoft.com/office/drawing/2014/main" id="{3A227921-E1F6-4C2D-91CA-DE6D4E4F776B}"/>
              </a:ext>
            </a:extLst>
          </p:cNvPr>
          <p:cNvSpPr txBox="1">
            <a:spLocks noChangeArrowheads="1"/>
          </p:cNvSpPr>
          <p:nvPr/>
        </p:nvSpPr>
        <p:spPr bwMode="auto">
          <a:xfrm>
            <a:off x="888546" y="6312138"/>
            <a:ext cx="408983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000" b="1" u="sng" dirty="0">
                <a:solidFill>
                  <a:schemeClr val="bg1">
                    <a:lumMod val="60000"/>
                    <a:lumOff val="40000"/>
                  </a:schemeClr>
                </a:solidFill>
              </a:rPr>
              <a:t>Data</a:t>
            </a:r>
          </a:p>
          <a:p>
            <a:pPr>
              <a:spcBef>
                <a:spcPct val="0"/>
              </a:spcBef>
              <a:buClrTx/>
              <a:buSzTx/>
              <a:buFontTx/>
              <a:buNone/>
            </a:pPr>
            <a:r>
              <a:rPr lang="en-US" altLang="en-US" sz="2000" b="1" dirty="0">
                <a:solidFill>
                  <a:schemeClr val="bg1">
                    <a:lumMod val="60000"/>
                    <a:lumOff val="40000"/>
                  </a:schemeClr>
                </a:solidFill>
              </a:rPr>
              <a:t>Substance Density = 1100 kg/m</a:t>
            </a:r>
            <a:r>
              <a:rPr lang="en-US" altLang="en-US" sz="2000" b="1" baseline="30000" dirty="0">
                <a:solidFill>
                  <a:schemeClr val="bg1">
                    <a:lumMod val="60000"/>
                    <a:lumOff val="40000"/>
                  </a:schemeClr>
                </a:solidFill>
              </a:rPr>
              <a:t>3</a:t>
            </a:r>
            <a:endParaRPr lang="en-US" altLang="en-US" sz="2000" b="1" dirty="0">
              <a:solidFill>
                <a:schemeClr val="bg1">
                  <a:lumMod val="60000"/>
                  <a:lumOff val="40000"/>
                </a:schemeClr>
              </a:solidFill>
            </a:endParaRPr>
          </a:p>
          <a:p>
            <a:pPr>
              <a:spcBef>
                <a:spcPct val="0"/>
              </a:spcBef>
              <a:buClrTx/>
              <a:buSzTx/>
              <a:buFontTx/>
              <a:buNone/>
            </a:pPr>
            <a:r>
              <a:rPr lang="en-US" altLang="en-US" sz="2000" b="1" dirty="0">
                <a:solidFill>
                  <a:schemeClr val="bg1">
                    <a:lumMod val="60000"/>
                    <a:lumOff val="40000"/>
                  </a:schemeClr>
                </a:solidFill>
              </a:rPr>
              <a:t>Closed Pore Porosity = 0.15</a:t>
            </a:r>
          </a:p>
          <a:p>
            <a:pPr>
              <a:spcBef>
                <a:spcPct val="0"/>
              </a:spcBef>
              <a:buClrTx/>
              <a:buSzTx/>
              <a:buFontTx/>
              <a:buNone/>
            </a:pPr>
            <a:r>
              <a:rPr lang="en-US" altLang="en-US" sz="2000" b="1" dirty="0">
                <a:solidFill>
                  <a:schemeClr val="bg1">
                    <a:lumMod val="60000"/>
                    <a:lumOff val="40000"/>
                  </a:schemeClr>
                </a:solidFill>
              </a:rPr>
              <a:t>Total Porosity = 0.43</a:t>
            </a:r>
          </a:p>
        </p:txBody>
      </p:sp>
      <p:sp>
        <p:nvSpPr>
          <p:cNvPr id="2" name="Date Placeholder 1"/>
          <p:cNvSpPr>
            <a:spLocks noGrp="1"/>
          </p:cNvSpPr>
          <p:nvPr>
            <p:ph type="dt" sz="half" idx="10"/>
          </p:nvPr>
        </p:nvSpPr>
        <p:spPr/>
        <p:txBody>
          <a:bodyPr/>
          <a:lstStyle/>
          <a:p>
            <a:pPr>
              <a:defRPr/>
            </a:pPr>
            <a:r>
              <a:rPr lang="en-US" sz="1800" dirty="0">
                <a:solidFill>
                  <a:srgbClr val="000000"/>
                </a:solidFill>
              </a:rPr>
              <a:t>ABE 303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0483" name="Footer Placeholder 2">
            <a:extLst>
              <a:ext uri="{FF2B5EF4-FFF2-40B4-BE49-F238E27FC236}">
                <a16:creationId xmlns:a16="http://schemas.microsoft.com/office/drawing/2014/main" id="{C80C1070-2A78-401A-B2DD-913333D4790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0000"/>
                </a:solidFill>
              </a:rPr>
              <a:t>Introduction</a:t>
            </a:r>
          </a:p>
        </p:txBody>
      </p:sp>
      <p:sp>
        <p:nvSpPr>
          <p:cNvPr id="20484" name="Slide Number Placeholder 3">
            <a:extLst>
              <a:ext uri="{FF2B5EF4-FFF2-40B4-BE49-F238E27FC236}">
                <a16:creationId xmlns:a16="http://schemas.microsoft.com/office/drawing/2014/main" id="{4593FCB7-D43C-45AF-A6F4-0D099C0E782D}"/>
              </a:ext>
            </a:extLst>
          </p:cNvPr>
          <p:cNvSpPr>
            <a:spLocks noGrp="1"/>
          </p:cNvSpPr>
          <p:nvPr>
            <p:ph type="sldNum" sz="quarter" idx="12"/>
          </p:nvPr>
        </p:nvSpPr>
        <p:spPr>
          <a:xfrm>
            <a:off x="10885714" y="8324850"/>
            <a:ext cx="696686"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a:spcBef>
                <a:spcPct val="0"/>
              </a:spcBef>
              <a:buClrTx/>
              <a:buSzTx/>
              <a:buFontTx/>
              <a:buNone/>
            </a:pPr>
            <a:fld id="{43AC86B7-5B3C-4808-9F41-5EF4109634E9}" type="slidenum">
              <a:rPr lang="en-US" altLang="en-US" sz="1600">
                <a:solidFill>
                  <a:srgbClr val="000000"/>
                </a:solidFill>
              </a:rPr>
              <a:pPr>
                <a:spcBef>
                  <a:spcPct val="0"/>
                </a:spcBef>
                <a:buClrTx/>
                <a:buSzTx/>
                <a:buFontTx/>
                <a:buNone/>
              </a:pPr>
              <a:t>5</a:t>
            </a:fld>
            <a:endParaRPr lang="en-US" altLang="en-US" sz="1600" dirty="0">
              <a:solidFill>
                <a:srgbClr val="000000"/>
              </a:solidFill>
            </a:endParaRPr>
          </a:p>
        </p:txBody>
      </p:sp>
      <p:sp>
        <p:nvSpPr>
          <p:cNvPr id="20486" name="Text Box 4">
            <a:extLst>
              <a:ext uri="{FF2B5EF4-FFF2-40B4-BE49-F238E27FC236}">
                <a16:creationId xmlns:a16="http://schemas.microsoft.com/office/drawing/2014/main" id="{58686BBF-8DC8-4539-82AA-9FF45C42FCA7}"/>
              </a:ext>
            </a:extLst>
          </p:cNvPr>
          <p:cNvSpPr txBox="1">
            <a:spLocks noChangeArrowheads="1"/>
          </p:cNvSpPr>
          <p:nvPr/>
        </p:nvSpPr>
        <p:spPr bwMode="auto">
          <a:xfrm>
            <a:off x="3454400" y="217440"/>
            <a:ext cx="4359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dirty="0">
                <a:solidFill>
                  <a:srgbClr val="000000"/>
                </a:solidFill>
                <a:latin typeface="Times New Roman" panose="02020603050405020304" pitchFamily="18" charset="0"/>
              </a:rPr>
              <a:t>NON-INTRINSIC PROPERTY</a:t>
            </a:r>
          </a:p>
        </p:txBody>
      </p:sp>
      <p:sp>
        <p:nvSpPr>
          <p:cNvPr id="20487" name="Text Box 5">
            <a:extLst>
              <a:ext uri="{FF2B5EF4-FFF2-40B4-BE49-F238E27FC236}">
                <a16:creationId xmlns:a16="http://schemas.microsoft.com/office/drawing/2014/main" id="{EB382194-8302-4C99-B3ED-4CDAB0EB2B12}"/>
              </a:ext>
            </a:extLst>
          </p:cNvPr>
          <p:cNvSpPr txBox="1">
            <a:spLocks noChangeArrowheads="1"/>
          </p:cNvSpPr>
          <p:nvPr/>
        </p:nvSpPr>
        <p:spPr bwMode="auto">
          <a:xfrm>
            <a:off x="3753361" y="517418"/>
            <a:ext cx="38289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dirty="0">
                <a:solidFill>
                  <a:srgbClr val="000000"/>
                </a:solidFill>
                <a:latin typeface="+mn-lt"/>
              </a:rPr>
              <a:t>Heat Transfer Coefficient</a:t>
            </a:r>
          </a:p>
        </p:txBody>
      </p:sp>
      <p:sp>
        <p:nvSpPr>
          <p:cNvPr id="2" name="Date Placeholder 1"/>
          <p:cNvSpPr>
            <a:spLocks noGrp="1"/>
          </p:cNvSpPr>
          <p:nvPr>
            <p:ph type="dt" sz="half" idx="10"/>
          </p:nvPr>
        </p:nvSpPr>
        <p:spPr/>
        <p:txBody>
          <a:bodyPr/>
          <a:lstStyle/>
          <a:p>
            <a:pPr>
              <a:defRPr/>
            </a:pPr>
            <a:r>
              <a:rPr lang="en-US" sz="1600" dirty="0">
                <a:solidFill>
                  <a:srgbClr val="000000"/>
                </a:solidFill>
              </a:rPr>
              <a:t>ABE 303 </a:t>
            </a:r>
          </a:p>
        </p:txBody>
      </p:sp>
      <p:graphicFrame>
        <p:nvGraphicFramePr>
          <p:cNvPr id="9" name="Object 3">
            <a:extLst>
              <a:ext uri="{FF2B5EF4-FFF2-40B4-BE49-F238E27FC236}">
                <a16:creationId xmlns:a16="http://schemas.microsoft.com/office/drawing/2014/main" id="{FD125E1A-0FD9-42D5-9677-E7B2D937AD6F}"/>
              </a:ext>
            </a:extLst>
          </p:cNvPr>
          <p:cNvGraphicFramePr>
            <a:graphicFrameLocks noChangeAspect="1"/>
          </p:cNvGraphicFramePr>
          <p:nvPr>
            <p:extLst>
              <p:ext uri="{D42A27DB-BD31-4B8C-83A1-F6EECF244321}">
                <p14:modId xmlns:p14="http://schemas.microsoft.com/office/powerpoint/2010/main" val="3403225959"/>
              </p:ext>
            </p:extLst>
          </p:nvPr>
        </p:nvGraphicFramePr>
        <p:xfrm>
          <a:off x="2265811" y="979083"/>
          <a:ext cx="8095806" cy="7530932"/>
        </p:xfrm>
        <a:graphic>
          <a:graphicData uri="http://schemas.openxmlformats.org/presentationml/2006/ole">
            <mc:AlternateContent xmlns:mc="http://schemas.openxmlformats.org/markup-compatibility/2006">
              <mc:Choice xmlns:v="urn:schemas-microsoft-com:vml" Requires="v">
                <p:oleObj spid="_x0000_s20510" name="Photo Editor Photo" r:id="rId6" imgW="5250635" imgH="4557155" progId="MSPhotoEd.3">
                  <p:embed/>
                </p:oleObj>
              </mc:Choice>
              <mc:Fallback>
                <p:oleObj name="Photo Editor Photo" r:id="rId6" imgW="5250635" imgH="4557155" progId="MSPhotoEd.3">
                  <p:embed/>
                  <p:pic>
                    <p:nvPicPr>
                      <p:cNvPr id="20485" name="Object 3">
                        <a:extLst>
                          <a:ext uri="{FF2B5EF4-FFF2-40B4-BE49-F238E27FC236}">
                            <a16:creationId xmlns:a16="http://schemas.microsoft.com/office/drawing/2014/main" id="{FD125E1A-0FD9-42D5-9677-E7B2D937AD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811" y="979083"/>
                        <a:ext cx="8095806" cy="7530932"/>
                      </a:xfrm>
                      <a:prstGeom prst="rect">
                        <a:avLst/>
                      </a:prstGeom>
                      <a:noFill/>
                      <a:ln>
                        <a:noFill/>
                      </a:ln>
                      <a:effectLs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7" name="Footer Placeholder 2">
            <a:extLst>
              <a:ext uri="{FF2B5EF4-FFF2-40B4-BE49-F238E27FC236}">
                <a16:creationId xmlns:a16="http://schemas.microsoft.com/office/drawing/2014/main" id="{E42A2CEA-3149-4367-990F-92671DABEB75}"/>
              </a:ext>
            </a:extLst>
          </p:cNvPr>
          <p:cNvSpPr>
            <a:spLocks noGrp="1"/>
          </p:cNvSpPr>
          <p:nvPr>
            <p:ph type="ftr" sz="quarter" idx="11"/>
          </p:nvPr>
        </p:nvSpPr>
        <p:spPr>
          <a:xfrm>
            <a:off x="4316414" y="8324850"/>
            <a:ext cx="3860800"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0000"/>
                </a:solidFill>
              </a:rPr>
              <a:t>Introduction</a:t>
            </a:r>
          </a:p>
        </p:txBody>
      </p:sp>
      <p:sp>
        <p:nvSpPr>
          <p:cNvPr id="21508" name="Slide Number Placeholder 3">
            <a:extLst>
              <a:ext uri="{FF2B5EF4-FFF2-40B4-BE49-F238E27FC236}">
                <a16:creationId xmlns:a16="http://schemas.microsoft.com/office/drawing/2014/main" id="{0A94AE8A-C719-4C5B-9C53-81EC6F7DBA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8DEA71AC-6C0F-4C7E-A627-7C30A7756B4C}" type="slidenum">
              <a:rPr lang="en-US" altLang="en-US" sz="1600">
                <a:solidFill>
                  <a:srgbClr val="000000"/>
                </a:solidFill>
              </a:rPr>
              <a:pPr>
                <a:spcBef>
                  <a:spcPct val="0"/>
                </a:spcBef>
                <a:buClrTx/>
                <a:buSzTx/>
                <a:buFontTx/>
                <a:buNone/>
              </a:pPr>
              <a:t>6</a:t>
            </a:fld>
            <a:endParaRPr lang="en-US" altLang="en-US" sz="1600" dirty="0">
              <a:solidFill>
                <a:srgbClr val="000000"/>
              </a:solidFill>
            </a:endParaRPr>
          </a:p>
        </p:txBody>
      </p:sp>
      <p:sp>
        <p:nvSpPr>
          <p:cNvPr id="20485" name="Oval 5" descr="Large confetti">
            <a:extLst>
              <a:ext uri="{FF2B5EF4-FFF2-40B4-BE49-F238E27FC236}">
                <a16:creationId xmlns:a16="http://schemas.microsoft.com/office/drawing/2014/main" id="{02E8F95C-C3BA-410E-BAFC-8044C2808DA1}"/>
              </a:ext>
            </a:extLst>
          </p:cNvPr>
          <p:cNvSpPr>
            <a:spLocks noChangeArrowheads="1"/>
          </p:cNvSpPr>
          <p:nvPr/>
        </p:nvSpPr>
        <p:spPr bwMode="auto">
          <a:xfrm>
            <a:off x="3035301" y="1901826"/>
            <a:ext cx="2989263" cy="1554163"/>
          </a:xfrm>
          <a:prstGeom prst="ellipse">
            <a:avLst/>
          </a:prstGeom>
          <a:solidFill>
            <a:schemeClr val="tx1">
              <a:lumMod val="85000"/>
            </a:schemeClr>
          </a:solidFill>
          <a:ln w="9525">
            <a:solidFill>
              <a:srgbClr val="000000"/>
            </a:solidFill>
            <a:round/>
            <a:headEnd/>
            <a:tailEnd/>
          </a:ln>
        </p:spPr>
        <p:txBody>
          <a:bodyPr wrap="none" anchor="ctr"/>
          <a:lstStyle/>
          <a:p>
            <a:pPr algn="ctr">
              <a:defRPr/>
            </a:pPr>
            <a:r>
              <a:rPr lang="en-US" sz="2800" b="1" dirty="0">
                <a:solidFill>
                  <a:schemeClr val="bg1"/>
                </a:solidFill>
                <a:latin typeface="Arial" charset="0"/>
              </a:rPr>
              <a:t>Raw Materials</a:t>
            </a:r>
          </a:p>
        </p:txBody>
      </p:sp>
      <p:sp>
        <p:nvSpPr>
          <p:cNvPr id="21510" name="AutoShape 8">
            <a:extLst>
              <a:ext uri="{FF2B5EF4-FFF2-40B4-BE49-F238E27FC236}">
                <a16:creationId xmlns:a16="http://schemas.microsoft.com/office/drawing/2014/main" id="{9DC42C69-629F-49F9-A784-FE80EE2F2FDB}"/>
              </a:ext>
            </a:extLst>
          </p:cNvPr>
          <p:cNvSpPr>
            <a:spLocks noChangeArrowheads="1"/>
          </p:cNvSpPr>
          <p:nvPr/>
        </p:nvSpPr>
        <p:spPr bwMode="auto">
          <a:xfrm>
            <a:off x="4270376" y="3681414"/>
            <a:ext cx="327025" cy="1660525"/>
          </a:xfrm>
          <a:prstGeom prst="downArrow">
            <a:avLst>
              <a:gd name="adj1" fmla="val 50000"/>
              <a:gd name="adj2" fmla="val 126942"/>
            </a:avLst>
          </a:prstGeom>
          <a:solidFill>
            <a:srgbClr val="FF0000"/>
          </a:solidFill>
          <a:ln w="9525">
            <a:solidFill>
              <a:schemeClr val="tx1"/>
            </a:solidFill>
            <a:miter lim="800000"/>
            <a:headEnd/>
            <a:tailEnd/>
          </a:ln>
        </p:spPr>
        <p:txBody>
          <a:bodyPr wrap="none" anchor="ct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0487" name="Oval 9" descr="Large confetti">
            <a:extLst>
              <a:ext uri="{FF2B5EF4-FFF2-40B4-BE49-F238E27FC236}">
                <a16:creationId xmlns:a16="http://schemas.microsoft.com/office/drawing/2014/main" id="{E63BDE8E-49DF-49E0-8332-91FC11ADE200}"/>
              </a:ext>
            </a:extLst>
          </p:cNvPr>
          <p:cNvSpPr>
            <a:spLocks noChangeArrowheads="1"/>
          </p:cNvSpPr>
          <p:nvPr/>
        </p:nvSpPr>
        <p:spPr bwMode="auto">
          <a:xfrm>
            <a:off x="2957514" y="5370513"/>
            <a:ext cx="3144837" cy="1706562"/>
          </a:xfrm>
          <a:prstGeom prst="ellipse">
            <a:avLst/>
          </a:prstGeom>
          <a:solidFill>
            <a:schemeClr val="tx1">
              <a:lumMod val="85000"/>
            </a:schemeClr>
          </a:solidFill>
          <a:ln w="9525">
            <a:solidFill>
              <a:srgbClr val="000000"/>
            </a:solidFill>
            <a:round/>
            <a:headEnd/>
            <a:tailEnd/>
          </a:ln>
        </p:spPr>
        <p:txBody>
          <a:bodyPr wrap="none" anchor="ctr"/>
          <a:lstStyle/>
          <a:p>
            <a:pPr algn="ctr">
              <a:defRPr/>
            </a:pPr>
            <a:r>
              <a:rPr lang="en-US" sz="2800" b="1" dirty="0">
                <a:solidFill>
                  <a:schemeClr val="bg1"/>
                </a:solidFill>
                <a:latin typeface="Arial" charset="0"/>
              </a:rPr>
              <a:t>Final Products</a:t>
            </a:r>
          </a:p>
        </p:txBody>
      </p:sp>
      <p:sp>
        <p:nvSpPr>
          <p:cNvPr id="21512" name="Text Box 10" descr="Large confetti">
            <a:extLst>
              <a:ext uri="{FF2B5EF4-FFF2-40B4-BE49-F238E27FC236}">
                <a16:creationId xmlns:a16="http://schemas.microsoft.com/office/drawing/2014/main" id="{A9C6A0A4-B9B2-4949-A914-EDA097EA65A2}"/>
              </a:ext>
            </a:extLst>
          </p:cNvPr>
          <p:cNvSpPr txBox="1">
            <a:spLocks noChangeArrowheads="1"/>
          </p:cNvSpPr>
          <p:nvPr/>
        </p:nvSpPr>
        <p:spPr bwMode="auto">
          <a:xfrm>
            <a:off x="5383214" y="3433764"/>
            <a:ext cx="381952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tabLst>
                <a:tab pos="339725" algn="l"/>
              </a:tabLst>
              <a:defRPr sz="3200">
                <a:solidFill>
                  <a:schemeClr val="tx1"/>
                </a:solidFill>
                <a:latin typeface="Arial" panose="020B0604020202020204" pitchFamily="34" charset="0"/>
              </a:defRPr>
            </a:lvl1pPr>
            <a:lvl2pPr marL="742950" indent="-285750">
              <a:spcBef>
                <a:spcPct val="20000"/>
              </a:spcBef>
              <a:buChar char="–"/>
              <a:tabLst>
                <a:tab pos="339725" algn="l"/>
              </a:tabLst>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tabLst>
                <a:tab pos="339725" algn="l"/>
              </a:tabLst>
              <a:defRPr sz="2400">
                <a:solidFill>
                  <a:schemeClr val="tx1"/>
                </a:solidFill>
                <a:latin typeface="Arial" panose="020B0604020202020204" pitchFamily="34" charset="0"/>
              </a:defRPr>
            </a:lvl3pPr>
            <a:lvl4pPr marL="1600200" indent="-228600">
              <a:spcBef>
                <a:spcPct val="20000"/>
              </a:spcBef>
              <a:buChar char="–"/>
              <a:tabLst>
                <a:tab pos="339725" algn="l"/>
              </a:tabLst>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tabLst>
                <a:tab pos="339725"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339725"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339725"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339725"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tabLst>
                <a:tab pos="339725" algn="l"/>
              </a:tabLst>
              <a:defRPr sz="2000">
                <a:solidFill>
                  <a:schemeClr val="tx1"/>
                </a:solidFill>
                <a:latin typeface="Arial" panose="020B0604020202020204" pitchFamily="34" charset="0"/>
              </a:defRPr>
            </a:lvl9pPr>
          </a:lstStyle>
          <a:p>
            <a:pPr>
              <a:spcBef>
                <a:spcPct val="0"/>
              </a:spcBef>
              <a:buClrTx/>
              <a:buSzTx/>
              <a:buFontTx/>
              <a:buNone/>
            </a:pPr>
            <a:r>
              <a:rPr lang="en-US" altLang="en-US" b="1">
                <a:solidFill>
                  <a:srgbClr val="000000"/>
                </a:solidFill>
              </a:rPr>
              <a:t>Bio Processing</a:t>
            </a:r>
          </a:p>
          <a:p>
            <a:pPr>
              <a:spcBef>
                <a:spcPct val="0"/>
              </a:spcBef>
              <a:buClrTx/>
              <a:buSzTx/>
              <a:buFontTx/>
              <a:buNone/>
            </a:pPr>
            <a:r>
              <a:rPr lang="en-US" altLang="en-US" sz="2800" b="1">
                <a:solidFill>
                  <a:schemeClr val="bg2"/>
                </a:solidFill>
              </a:rPr>
              <a:t>  Momentum Transfer</a:t>
            </a:r>
          </a:p>
          <a:p>
            <a:pPr>
              <a:spcBef>
                <a:spcPct val="0"/>
              </a:spcBef>
              <a:buClrTx/>
              <a:buSzTx/>
              <a:buFontTx/>
              <a:buNone/>
            </a:pPr>
            <a:r>
              <a:rPr lang="en-US" altLang="en-US" sz="2800" b="1">
                <a:solidFill>
                  <a:schemeClr val="bg2"/>
                </a:solidFill>
              </a:rPr>
              <a:t>  Heat Transfer</a:t>
            </a:r>
          </a:p>
          <a:p>
            <a:pPr>
              <a:spcBef>
                <a:spcPct val="0"/>
              </a:spcBef>
              <a:buClrTx/>
              <a:buSzTx/>
              <a:buFontTx/>
              <a:buNone/>
            </a:pPr>
            <a:r>
              <a:rPr lang="en-US" altLang="en-US" sz="2800" b="1">
                <a:solidFill>
                  <a:schemeClr val="bg2"/>
                </a:solidFill>
              </a:rPr>
              <a:t>  Mass Transfer </a:t>
            </a:r>
          </a:p>
        </p:txBody>
      </p:sp>
      <p:sp>
        <p:nvSpPr>
          <p:cNvPr id="21513" name="Line 13">
            <a:extLst>
              <a:ext uri="{FF2B5EF4-FFF2-40B4-BE49-F238E27FC236}">
                <a16:creationId xmlns:a16="http://schemas.microsoft.com/office/drawing/2014/main" id="{EB7699B3-F2B8-48B4-8E9A-5E49F40C2CB5}"/>
              </a:ext>
            </a:extLst>
          </p:cNvPr>
          <p:cNvSpPr>
            <a:spLocks noChangeShapeType="1"/>
          </p:cNvSpPr>
          <p:nvPr/>
        </p:nvSpPr>
        <p:spPr bwMode="auto">
          <a:xfrm flipV="1">
            <a:off x="5961063" y="1751014"/>
            <a:ext cx="436562" cy="57308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5">
            <a:extLst>
              <a:ext uri="{FF2B5EF4-FFF2-40B4-BE49-F238E27FC236}">
                <a16:creationId xmlns:a16="http://schemas.microsoft.com/office/drawing/2014/main" id="{986B71D9-B997-4B2E-9657-AAF4B276F7A1}"/>
              </a:ext>
            </a:extLst>
          </p:cNvPr>
          <p:cNvSpPr>
            <a:spLocks noChangeShapeType="1"/>
          </p:cNvSpPr>
          <p:nvPr/>
        </p:nvSpPr>
        <p:spPr bwMode="auto">
          <a:xfrm>
            <a:off x="5122863" y="7077076"/>
            <a:ext cx="519112" cy="68421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5" name="Text Box 16" descr="Large confetti">
            <a:extLst>
              <a:ext uri="{FF2B5EF4-FFF2-40B4-BE49-F238E27FC236}">
                <a16:creationId xmlns:a16="http://schemas.microsoft.com/office/drawing/2014/main" id="{A0BE6A6B-4342-455D-99B0-4E3D537776BE}"/>
              </a:ext>
            </a:extLst>
          </p:cNvPr>
          <p:cNvSpPr txBox="1">
            <a:spLocks noChangeArrowheads="1"/>
          </p:cNvSpPr>
          <p:nvPr/>
        </p:nvSpPr>
        <p:spPr bwMode="auto">
          <a:xfrm>
            <a:off x="5641976" y="7691439"/>
            <a:ext cx="29559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rgbClr val="FF0000"/>
                </a:solidFill>
              </a:rPr>
              <a:t>Material Properties</a:t>
            </a:r>
          </a:p>
        </p:txBody>
      </p:sp>
      <p:sp>
        <p:nvSpPr>
          <p:cNvPr id="21516" name="Rectangle 14">
            <a:extLst>
              <a:ext uri="{FF2B5EF4-FFF2-40B4-BE49-F238E27FC236}">
                <a16:creationId xmlns:a16="http://schemas.microsoft.com/office/drawing/2014/main" id="{3606F78E-7A0F-43B2-8532-04EC0937FC43}"/>
              </a:ext>
            </a:extLst>
          </p:cNvPr>
          <p:cNvSpPr>
            <a:spLocks noChangeArrowheads="1"/>
          </p:cNvSpPr>
          <p:nvPr/>
        </p:nvSpPr>
        <p:spPr bwMode="auto">
          <a:xfrm>
            <a:off x="6246814" y="1289051"/>
            <a:ext cx="2955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rgbClr val="FF0000"/>
                </a:solidFill>
              </a:rPr>
              <a:t>Material Properties</a:t>
            </a:r>
          </a:p>
        </p:txBody>
      </p:sp>
      <p:sp>
        <p:nvSpPr>
          <p:cNvPr id="21517" name="Rectangle 14">
            <a:extLst>
              <a:ext uri="{FF2B5EF4-FFF2-40B4-BE49-F238E27FC236}">
                <a16:creationId xmlns:a16="http://schemas.microsoft.com/office/drawing/2014/main" id="{5AAFC840-817E-48AD-B8A1-961AD73568DD}"/>
              </a:ext>
            </a:extLst>
          </p:cNvPr>
          <p:cNvSpPr>
            <a:spLocks noChangeArrowheads="1"/>
          </p:cNvSpPr>
          <p:nvPr/>
        </p:nvSpPr>
        <p:spPr bwMode="auto">
          <a:xfrm>
            <a:off x="6246814" y="2341563"/>
            <a:ext cx="2955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rgbClr val="FF0000"/>
                </a:solidFill>
              </a:rPr>
              <a:t>Material Properties</a:t>
            </a:r>
          </a:p>
        </p:txBody>
      </p:sp>
      <p:sp>
        <p:nvSpPr>
          <p:cNvPr id="21518" name="Line 15">
            <a:extLst>
              <a:ext uri="{FF2B5EF4-FFF2-40B4-BE49-F238E27FC236}">
                <a16:creationId xmlns:a16="http://schemas.microsoft.com/office/drawing/2014/main" id="{C6460311-EE8B-4EED-91CD-0FB6A068C18D}"/>
              </a:ext>
            </a:extLst>
          </p:cNvPr>
          <p:cNvSpPr>
            <a:spLocks noChangeShapeType="1"/>
          </p:cNvSpPr>
          <p:nvPr/>
        </p:nvSpPr>
        <p:spPr bwMode="auto">
          <a:xfrm flipH="1">
            <a:off x="7424738" y="2879725"/>
            <a:ext cx="258762" cy="554038"/>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9" name="TextBox 1">
            <a:extLst>
              <a:ext uri="{FF2B5EF4-FFF2-40B4-BE49-F238E27FC236}">
                <a16:creationId xmlns:a16="http://schemas.microsoft.com/office/drawing/2014/main" id="{364BDFDA-B40B-4347-BC15-4241B91E034A}"/>
              </a:ext>
            </a:extLst>
          </p:cNvPr>
          <p:cNvSpPr txBox="1">
            <a:spLocks noChangeArrowheads="1"/>
          </p:cNvSpPr>
          <p:nvPr/>
        </p:nvSpPr>
        <p:spPr bwMode="auto">
          <a:xfrm>
            <a:off x="455614" y="201838"/>
            <a:ext cx="11582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b="1" dirty="0">
                <a:solidFill>
                  <a:schemeClr val="bg1"/>
                </a:solidFill>
              </a:rPr>
              <a:t>How important is to known the properties of biomaterials?</a:t>
            </a:r>
          </a:p>
        </p:txBody>
      </p:sp>
      <p:sp>
        <p:nvSpPr>
          <p:cNvPr id="3" name="Rectangle 2">
            <a:extLst>
              <a:ext uri="{FF2B5EF4-FFF2-40B4-BE49-F238E27FC236}">
                <a16:creationId xmlns:a16="http://schemas.microsoft.com/office/drawing/2014/main" id="{1C3FF7B0-8257-413D-8A50-DF9FEF3A45CD}"/>
              </a:ext>
            </a:extLst>
          </p:cNvPr>
          <p:cNvSpPr/>
          <p:nvPr/>
        </p:nvSpPr>
        <p:spPr bwMode="auto">
          <a:xfrm>
            <a:off x="5324476" y="3470275"/>
            <a:ext cx="3878263" cy="1803400"/>
          </a:xfrm>
          <a:prstGeom prst="rect">
            <a:avLst/>
          </a:prstGeom>
          <a:noFill/>
          <a:ln w="9525" cap="flat" cmpd="sng" algn="ctr">
            <a:solidFill>
              <a:schemeClr val="bg1">
                <a:lumMod val="50000"/>
              </a:schemeClr>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2" name="Date Placeholder 1"/>
          <p:cNvSpPr>
            <a:spLocks noGrp="1"/>
          </p:cNvSpPr>
          <p:nvPr>
            <p:ph type="dt" sz="half" idx="10"/>
          </p:nvPr>
        </p:nvSpPr>
        <p:spPr/>
        <p:txBody>
          <a:bodyPr/>
          <a:lstStyle/>
          <a:p>
            <a:pPr>
              <a:defRPr/>
            </a:pPr>
            <a:r>
              <a:rPr lang="en-US" sz="1600" dirty="0">
                <a:solidFill>
                  <a:srgbClr val="000000"/>
                </a:solidFill>
              </a:rPr>
              <a:t>ABE 303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Footer Placeholder 2">
            <a:extLst>
              <a:ext uri="{FF2B5EF4-FFF2-40B4-BE49-F238E27FC236}">
                <a16:creationId xmlns:a16="http://schemas.microsoft.com/office/drawing/2014/main" id="{7A47101E-1644-499F-A2D4-BA7153129B7E}"/>
              </a:ext>
            </a:extLst>
          </p:cNvPr>
          <p:cNvSpPr>
            <a:spLocks noGrp="1"/>
          </p:cNvSpPr>
          <p:nvPr>
            <p:ph type="ftr" sz="quarter" idx="11"/>
          </p:nvPr>
        </p:nvSpPr>
        <p:spPr/>
        <p:txBody>
          <a:bodyPr/>
          <a:lstStyle/>
          <a:p>
            <a:pPr>
              <a:defRPr/>
            </a:pPr>
            <a:r>
              <a:rPr lang="en-US" sz="2000" dirty="0">
                <a:solidFill>
                  <a:srgbClr val="000000"/>
                </a:solidFill>
              </a:rPr>
              <a:t>Introduction</a:t>
            </a:r>
          </a:p>
        </p:txBody>
      </p:sp>
      <p:sp>
        <p:nvSpPr>
          <p:cNvPr id="22532" name="Slide Number Placeholder 3">
            <a:extLst>
              <a:ext uri="{FF2B5EF4-FFF2-40B4-BE49-F238E27FC236}">
                <a16:creationId xmlns:a16="http://schemas.microsoft.com/office/drawing/2014/main" id="{03A50B3B-0126-45FE-B868-DAC9659FD3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F7D1134D-4E49-49F6-AF77-A23001DCD667}" type="slidenum">
              <a:rPr lang="en-US" altLang="en-US" sz="2000">
                <a:solidFill>
                  <a:srgbClr val="000000"/>
                </a:solidFill>
              </a:rPr>
              <a:pPr>
                <a:spcBef>
                  <a:spcPct val="0"/>
                </a:spcBef>
                <a:buClrTx/>
                <a:buSzTx/>
                <a:buFontTx/>
                <a:buNone/>
              </a:pPr>
              <a:t>7</a:t>
            </a:fld>
            <a:endParaRPr lang="en-US" altLang="en-US" sz="2000" dirty="0">
              <a:solidFill>
                <a:srgbClr val="000000"/>
              </a:solidFill>
            </a:endParaRPr>
          </a:p>
        </p:txBody>
      </p:sp>
      <p:sp>
        <p:nvSpPr>
          <p:cNvPr id="22533" name="Text Box 2">
            <a:extLst>
              <a:ext uri="{FF2B5EF4-FFF2-40B4-BE49-F238E27FC236}">
                <a16:creationId xmlns:a16="http://schemas.microsoft.com/office/drawing/2014/main" id="{88513058-7AD5-4FB7-B6A8-87241B735179}"/>
              </a:ext>
            </a:extLst>
          </p:cNvPr>
          <p:cNvSpPr txBox="1">
            <a:spLocks noChangeArrowheads="1"/>
          </p:cNvSpPr>
          <p:nvPr/>
        </p:nvSpPr>
        <p:spPr bwMode="auto">
          <a:xfrm>
            <a:off x="3454400" y="272144"/>
            <a:ext cx="5238165" cy="461665"/>
          </a:xfrm>
          <a:prstGeom prst="rect">
            <a:avLst/>
          </a:prstGeom>
          <a:noFill/>
          <a:ln w="9525">
            <a:noFill/>
            <a:miter lim="800000"/>
            <a:headEnd/>
            <a:tailEnd/>
          </a:ln>
        </p:spPr>
        <p:txBody>
          <a:bodyPr wrap="none">
            <a:spAutoFit/>
          </a:bodyPr>
          <a:lstStyle/>
          <a:p>
            <a:pPr eaLnBrk="1" hangingPunct="1">
              <a:defRPr/>
            </a:pPr>
            <a:r>
              <a:rPr lang="en-US" sz="2400" b="1" u="sng" dirty="0">
                <a:solidFill>
                  <a:srgbClr val="000000"/>
                </a:solidFill>
                <a:latin typeface="+mn-lt"/>
              </a:rPr>
              <a:t>USES OF PHYSICAL PROPERTIES</a:t>
            </a:r>
          </a:p>
        </p:txBody>
      </p:sp>
      <p:sp>
        <p:nvSpPr>
          <p:cNvPr id="22534" name="Text Box 3">
            <a:extLst>
              <a:ext uri="{FF2B5EF4-FFF2-40B4-BE49-F238E27FC236}">
                <a16:creationId xmlns:a16="http://schemas.microsoft.com/office/drawing/2014/main" id="{78E3F878-A528-4685-AEC4-AB3CF2E77A92}"/>
              </a:ext>
            </a:extLst>
          </p:cNvPr>
          <p:cNvSpPr txBox="1">
            <a:spLocks noChangeArrowheads="1"/>
          </p:cNvSpPr>
          <p:nvPr/>
        </p:nvSpPr>
        <p:spPr bwMode="auto">
          <a:xfrm>
            <a:off x="609601" y="1295401"/>
            <a:ext cx="10537370" cy="4524315"/>
          </a:xfrm>
          <a:prstGeom prst="rect">
            <a:avLst/>
          </a:prstGeom>
          <a:noFill/>
          <a:ln w="9525">
            <a:noFill/>
            <a:miter lim="800000"/>
            <a:headEnd/>
            <a:tailEnd/>
          </a:ln>
        </p:spPr>
        <p:txBody>
          <a:bodyPr wrap="square">
            <a:spAutoFit/>
          </a:bodyPr>
          <a:lstStyle/>
          <a:p>
            <a:pPr marL="457200" indent="-457200" eaLnBrk="1" hangingPunct="1">
              <a:buFontTx/>
              <a:buAutoNum type="arabicPeriod"/>
              <a:defRPr/>
            </a:pPr>
            <a:r>
              <a:rPr lang="en-US" sz="2400" b="1" dirty="0">
                <a:solidFill>
                  <a:srgbClr val="000000"/>
                </a:solidFill>
                <a:latin typeface="+mj-lt"/>
              </a:rPr>
              <a:t>Engineering Design, Installation, Optimization and Operation of Bio Processes and Bio Processing Equipment.</a:t>
            </a:r>
          </a:p>
          <a:p>
            <a:pPr marL="457200" indent="-457200" eaLnBrk="1" hangingPunct="1">
              <a:defRPr/>
            </a:pPr>
            <a:endParaRPr lang="en-US" sz="2400" b="1" dirty="0">
              <a:solidFill>
                <a:srgbClr val="000000"/>
              </a:solidFill>
              <a:latin typeface="+mj-lt"/>
            </a:endParaRPr>
          </a:p>
          <a:p>
            <a:pPr marL="457200" indent="-457200" eaLnBrk="1" hangingPunct="1">
              <a:buFontTx/>
              <a:buAutoNum type="arabicPeriod" startAt="2"/>
              <a:defRPr/>
            </a:pPr>
            <a:r>
              <a:rPr lang="en-US" sz="2400" b="1" dirty="0">
                <a:solidFill>
                  <a:srgbClr val="000000"/>
                </a:solidFill>
                <a:latin typeface="+mj-lt"/>
              </a:rPr>
              <a:t>Quality Control and Automatic Process Control</a:t>
            </a:r>
            <a:br>
              <a:rPr lang="en-US" sz="2400" b="1" dirty="0">
                <a:solidFill>
                  <a:srgbClr val="000000"/>
                </a:solidFill>
                <a:latin typeface="+mj-lt"/>
              </a:rPr>
            </a:br>
            <a:endParaRPr lang="en-US" sz="2400" b="1" dirty="0">
              <a:solidFill>
                <a:srgbClr val="000000"/>
              </a:solidFill>
              <a:latin typeface="+mj-lt"/>
            </a:endParaRPr>
          </a:p>
          <a:p>
            <a:pPr marL="457200" indent="-457200" eaLnBrk="1" hangingPunct="1">
              <a:buFontTx/>
              <a:buAutoNum type="arabicPeriod" startAt="2"/>
              <a:defRPr/>
            </a:pPr>
            <a:r>
              <a:rPr lang="en-US" sz="2400" b="1" dirty="0">
                <a:solidFill>
                  <a:srgbClr val="000000"/>
                </a:solidFill>
                <a:latin typeface="+mj-lt"/>
              </a:rPr>
              <a:t>Instrumental Measurement of Organoleptic (Sensory) Properties</a:t>
            </a:r>
            <a:br>
              <a:rPr lang="en-US" sz="2400" b="1" dirty="0">
                <a:solidFill>
                  <a:srgbClr val="000000"/>
                </a:solidFill>
                <a:latin typeface="+mj-lt"/>
              </a:rPr>
            </a:br>
            <a:endParaRPr lang="en-US" sz="2400" b="1" dirty="0">
              <a:solidFill>
                <a:srgbClr val="000000"/>
              </a:solidFill>
              <a:latin typeface="+mj-lt"/>
            </a:endParaRPr>
          </a:p>
          <a:p>
            <a:pPr marL="457200" indent="-457200" eaLnBrk="1" hangingPunct="1">
              <a:buFontTx/>
              <a:buAutoNum type="arabicPeriod" startAt="2"/>
              <a:defRPr/>
            </a:pPr>
            <a:r>
              <a:rPr lang="en-US" sz="2400" b="1" dirty="0">
                <a:solidFill>
                  <a:srgbClr val="000000"/>
                </a:solidFill>
                <a:latin typeface="+mj-lt"/>
              </a:rPr>
              <a:t>Fundamental and Applied Research and Product Development.</a:t>
            </a:r>
            <a:br>
              <a:rPr lang="en-US" sz="2400" b="1" dirty="0">
                <a:solidFill>
                  <a:srgbClr val="000000"/>
                </a:solidFill>
                <a:latin typeface="+mj-lt"/>
              </a:rPr>
            </a:br>
            <a:endParaRPr lang="en-US" sz="2400" b="1" dirty="0">
              <a:solidFill>
                <a:srgbClr val="000000"/>
              </a:solidFill>
              <a:latin typeface="+mj-lt"/>
            </a:endParaRPr>
          </a:p>
          <a:p>
            <a:pPr marL="457200" indent="-457200" eaLnBrk="1" hangingPunct="1">
              <a:buFontTx/>
              <a:buAutoNum type="arabicPeriod" startAt="2"/>
              <a:defRPr/>
            </a:pPr>
            <a:r>
              <a:rPr lang="en-US" sz="2400" b="1" dirty="0">
                <a:solidFill>
                  <a:srgbClr val="000000"/>
                </a:solidFill>
                <a:latin typeface="+mj-lt"/>
              </a:rPr>
              <a:t>Selection of Packaging Materials, Design of Packages, Packaging Machines and Packaging Operations.  </a:t>
            </a:r>
          </a:p>
          <a:p>
            <a:pPr marL="457200" indent="-457200" eaLnBrk="1" hangingPunct="1">
              <a:defRPr/>
            </a:pPr>
            <a:endParaRPr lang="en-US" sz="2400" b="1" dirty="0">
              <a:solidFill>
                <a:srgbClr val="000000"/>
              </a:solidFill>
              <a:latin typeface="+mj-lt"/>
            </a:endParaRPr>
          </a:p>
        </p:txBody>
      </p:sp>
      <p:sp>
        <p:nvSpPr>
          <p:cNvPr id="2" name="Date Placeholder 1"/>
          <p:cNvSpPr>
            <a:spLocks noGrp="1"/>
          </p:cNvSpPr>
          <p:nvPr>
            <p:ph type="dt" sz="half" idx="10"/>
          </p:nvPr>
        </p:nvSpPr>
        <p:spPr/>
        <p:txBody>
          <a:bodyPr/>
          <a:lstStyle/>
          <a:p>
            <a:pPr>
              <a:defRPr/>
            </a:pPr>
            <a:r>
              <a:rPr lang="en-US" sz="2000" dirty="0">
                <a:solidFill>
                  <a:srgbClr val="000000"/>
                </a:solidFill>
              </a:rPr>
              <a:t>ABE 303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Footer Placeholder 2">
            <a:extLst>
              <a:ext uri="{FF2B5EF4-FFF2-40B4-BE49-F238E27FC236}">
                <a16:creationId xmlns:a16="http://schemas.microsoft.com/office/drawing/2014/main" id="{B274CE03-630C-40D7-8471-586F0D4496DB}"/>
              </a:ext>
            </a:extLst>
          </p:cNvPr>
          <p:cNvSpPr>
            <a:spLocks noGrp="1"/>
          </p:cNvSpPr>
          <p:nvPr>
            <p:ph type="ftr" sz="quarter" idx="11"/>
          </p:nvPr>
        </p:nvSpPr>
        <p:spPr/>
        <p:txBody>
          <a:bodyPr/>
          <a:lstStyle/>
          <a:p>
            <a:pPr>
              <a:defRPr/>
            </a:pPr>
            <a:r>
              <a:rPr lang="en-US" sz="1600" dirty="0">
                <a:solidFill>
                  <a:srgbClr val="000000"/>
                </a:solidFill>
              </a:rPr>
              <a:t>Introduction</a:t>
            </a:r>
          </a:p>
        </p:txBody>
      </p:sp>
      <p:sp>
        <p:nvSpPr>
          <p:cNvPr id="23556" name="Slide Number Placeholder 3">
            <a:extLst>
              <a:ext uri="{FF2B5EF4-FFF2-40B4-BE49-F238E27FC236}">
                <a16:creationId xmlns:a16="http://schemas.microsoft.com/office/drawing/2014/main" id="{EEFF878F-F138-416F-97D9-530ABCCF54EA}"/>
              </a:ext>
            </a:extLst>
          </p:cNvPr>
          <p:cNvSpPr>
            <a:spLocks noGrp="1"/>
          </p:cNvSpPr>
          <p:nvPr>
            <p:ph type="sldNum" sz="quarter" idx="12"/>
          </p:nvPr>
        </p:nvSpPr>
        <p:spPr>
          <a:xfrm>
            <a:off x="11176000" y="8324850"/>
            <a:ext cx="406400"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88FE1EB0-7FD7-428B-AF2C-5E51077A7CCF}" type="slidenum">
              <a:rPr lang="en-US" altLang="en-US" sz="1600">
                <a:solidFill>
                  <a:srgbClr val="000000"/>
                </a:solidFill>
              </a:rPr>
              <a:pPr>
                <a:spcBef>
                  <a:spcPct val="0"/>
                </a:spcBef>
                <a:buClrTx/>
                <a:buSzTx/>
                <a:buFontTx/>
                <a:buNone/>
              </a:pPr>
              <a:t>8</a:t>
            </a:fld>
            <a:endParaRPr lang="en-US" altLang="en-US" sz="1600" dirty="0">
              <a:solidFill>
                <a:srgbClr val="000000"/>
              </a:solidFill>
            </a:endParaRPr>
          </a:p>
        </p:txBody>
      </p:sp>
      <p:sp>
        <p:nvSpPr>
          <p:cNvPr id="23557" name="Rectangle 2">
            <a:extLst>
              <a:ext uri="{FF2B5EF4-FFF2-40B4-BE49-F238E27FC236}">
                <a16:creationId xmlns:a16="http://schemas.microsoft.com/office/drawing/2014/main" id="{9C98BC71-CB0C-4494-8120-F37739E3B532}"/>
              </a:ext>
            </a:extLst>
          </p:cNvPr>
          <p:cNvSpPr>
            <a:spLocks noChangeArrowheads="1"/>
          </p:cNvSpPr>
          <p:nvPr/>
        </p:nvSpPr>
        <p:spPr bwMode="auto">
          <a:xfrm>
            <a:off x="304801" y="342900"/>
            <a:ext cx="12467770" cy="892552"/>
          </a:xfrm>
          <a:prstGeom prst="rect">
            <a:avLst/>
          </a:prstGeom>
          <a:noFill/>
          <a:ln w="9525">
            <a:noFill/>
            <a:miter lim="800000"/>
            <a:headEnd/>
            <a:tailEnd/>
          </a:ln>
        </p:spPr>
        <p:txBody>
          <a:bodyPr wrap="square">
            <a:spAutoFit/>
          </a:bodyPr>
          <a:lstStyle/>
          <a:p>
            <a:pPr marL="334963" indent="-334963" eaLnBrk="1" hangingPunct="1">
              <a:spcBef>
                <a:spcPct val="50000"/>
              </a:spcBef>
              <a:tabLst>
                <a:tab pos="334963" algn="l"/>
              </a:tabLst>
              <a:defRPr/>
            </a:pPr>
            <a:r>
              <a:rPr lang="en-US" sz="2800" b="1" u="sng" dirty="0">
                <a:solidFill>
                  <a:schemeClr val="bg1">
                    <a:lumMod val="75000"/>
                  </a:schemeClr>
                </a:solidFill>
                <a:latin typeface="Times New Roman" pitchFamily="18" charset="0"/>
              </a:rPr>
              <a:t>1. </a:t>
            </a:r>
            <a:r>
              <a:rPr lang="en-US" sz="2400" b="1" u="sng" dirty="0">
                <a:solidFill>
                  <a:schemeClr val="bg1">
                    <a:lumMod val="75000"/>
                  </a:schemeClr>
                </a:solidFill>
                <a:latin typeface="+mn-lt"/>
              </a:rPr>
              <a:t>Engineering Design, Installation, Optimization and Operation of </a:t>
            </a:r>
            <a:br>
              <a:rPr lang="en-US" sz="2400" b="1" u="sng" dirty="0">
                <a:solidFill>
                  <a:schemeClr val="bg1">
                    <a:lumMod val="75000"/>
                  </a:schemeClr>
                </a:solidFill>
                <a:latin typeface="+mn-lt"/>
              </a:rPr>
            </a:br>
            <a:r>
              <a:rPr lang="en-US" sz="2400" b="1" u="sng" dirty="0">
                <a:solidFill>
                  <a:schemeClr val="bg1">
                    <a:lumMod val="75000"/>
                  </a:schemeClr>
                </a:solidFill>
                <a:latin typeface="+mn-lt"/>
              </a:rPr>
              <a:t>Bio-processes and Bio-processing plant and equipment</a:t>
            </a:r>
          </a:p>
        </p:txBody>
      </p:sp>
      <p:pic>
        <p:nvPicPr>
          <p:cNvPr id="23558" name="Picture 3" descr="fig654">
            <a:extLst>
              <a:ext uri="{FF2B5EF4-FFF2-40B4-BE49-F238E27FC236}">
                <a16:creationId xmlns:a16="http://schemas.microsoft.com/office/drawing/2014/main" id="{6C6A1243-7954-4EA8-BBD2-3C165FE8CD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762" y="1235452"/>
            <a:ext cx="5168638" cy="733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 Box 4">
            <a:extLst>
              <a:ext uri="{FF2B5EF4-FFF2-40B4-BE49-F238E27FC236}">
                <a16:creationId xmlns:a16="http://schemas.microsoft.com/office/drawing/2014/main" id="{FB656870-9E38-446C-9C0A-5836F0B5637F}"/>
              </a:ext>
            </a:extLst>
          </p:cNvPr>
          <p:cNvSpPr txBox="1">
            <a:spLocks noChangeArrowheads="1"/>
          </p:cNvSpPr>
          <p:nvPr/>
        </p:nvSpPr>
        <p:spPr bwMode="auto">
          <a:xfrm>
            <a:off x="784226" y="1363663"/>
            <a:ext cx="18256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u="sng" dirty="0">
                <a:solidFill>
                  <a:srgbClr val="000000"/>
                </a:solidFill>
                <a:latin typeface="Times New Roman" panose="02020603050405020304" pitchFamily="18" charset="0"/>
              </a:rPr>
              <a:t>Evaporation</a:t>
            </a:r>
          </a:p>
        </p:txBody>
      </p:sp>
      <p:sp>
        <p:nvSpPr>
          <p:cNvPr id="2" name="Date Placeholder 1"/>
          <p:cNvSpPr>
            <a:spLocks noGrp="1"/>
          </p:cNvSpPr>
          <p:nvPr>
            <p:ph type="dt" sz="half" idx="10"/>
          </p:nvPr>
        </p:nvSpPr>
        <p:spPr/>
        <p:txBody>
          <a:bodyPr/>
          <a:lstStyle/>
          <a:p>
            <a:pPr>
              <a:defRPr/>
            </a:pPr>
            <a:r>
              <a:rPr lang="en-US" sz="1600" dirty="0">
                <a:solidFill>
                  <a:srgbClr val="000000"/>
                </a:solidFill>
              </a:rPr>
              <a:t>ABE 303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9" name="Footer Placeholder 2">
            <a:extLst>
              <a:ext uri="{FF2B5EF4-FFF2-40B4-BE49-F238E27FC236}">
                <a16:creationId xmlns:a16="http://schemas.microsoft.com/office/drawing/2014/main" id="{13CC230F-8318-42D9-B287-8E9040F76FF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r>
              <a:rPr lang="en-US" altLang="en-US" sz="1600" dirty="0">
                <a:solidFill>
                  <a:srgbClr val="000000"/>
                </a:solidFill>
              </a:rPr>
              <a:t>Introduction</a:t>
            </a:r>
          </a:p>
        </p:txBody>
      </p:sp>
      <p:sp>
        <p:nvSpPr>
          <p:cNvPr id="24580" name="Slide Number Placeholder 3">
            <a:extLst>
              <a:ext uri="{FF2B5EF4-FFF2-40B4-BE49-F238E27FC236}">
                <a16:creationId xmlns:a16="http://schemas.microsoft.com/office/drawing/2014/main" id="{14707551-C100-4B08-B10D-415613099B02}"/>
              </a:ext>
            </a:extLst>
          </p:cNvPr>
          <p:cNvSpPr>
            <a:spLocks noGrp="1"/>
          </p:cNvSpPr>
          <p:nvPr>
            <p:ph type="sldNum" sz="quarter" idx="12"/>
          </p:nvPr>
        </p:nvSpPr>
        <p:spPr>
          <a:xfrm>
            <a:off x="11466286" y="8331200"/>
            <a:ext cx="469560" cy="60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spcBef>
                <a:spcPct val="0"/>
              </a:spcBef>
              <a:buClrTx/>
              <a:buSzTx/>
              <a:buFontTx/>
              <a:buNone/>
            </a:pPr>
            <a:fld id="{1319BFC5-6289-478F-B490-F3A4C58895A4}" type="slidenum">
              <a:rPr lang="en-US" altLang="en-US" sz="1600">
                <a:solidFill>
                  <a:srgbClr val="000000"/>
                </a:solidFill>
              </a:rPr>
              <a:pPr>
                <a:spcBef>
                  <a:spcPct val="0"/>
                </a:spcBef>
                <a:buClrTx/>
                <a:buSzTx/>
                <a:buFontTx/>
                <a:buNone/>
              </a:pPr>
              <a:t>9</a:t>
            </a:fld>
            <a:endParaRPr lang="en-US" altLang="en-US" sz="1600" dirty="0">
              <a:solidFill>
                <a:srgbClr val="000000"/>
              </a:solidFill>
            </a:endParaRPr>
          </a:p>
        </p:txBody>
      </p:sp>
      <p:pic>
        <p:nvPicPr>
          <p:cNvPr id="24581" name="Picture 2" descr="fig658">
            <a:extLst>
              <a:ext uri="{FF2B5EF4-FFF2-40B4-BE49-F238E27FC236}">
                <a16:creationId xmlns:a16="http://schemas.microsoft.com/office/drawing/2014/main" id="{CA8F9231-2657-47C1-9C03-164F542501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418" y="1165167"/>
            <a:ext cx="9173028" cy="688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 Box 3">
            <a:extLst>
              <a:ext uri="{FF2B5EF4-FFF2-40B4-BE49-F238E27FC236}">
                <a16:creationId xmlns:a16="http://schemas.microsoft.com/office/drawing/2014/main" id="{830A901F-1AD2-49DC-A344-7865BA6D8D8D}"/>
              </a:ext>
            </a:extLst>
          </p:cNvPr>
          <p:cNvSpPr txBox="1">
            <a:spLocks noChangeArrowheads="1"/>
          </p:cNvSpPr>
          <p:nvPr/>
        </p:nvSpPr>
        <p:spPr bwMode="auto">
          <a:xfrm>
            <a:off x="3944939" y="355601"/>
            <a:ext cx="42611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800" b="1" u="sng" dirty="0">
                <a:solidFill>
                  <a:srgbClr val="000000"/>
                </a:solidFill>
                <a:latin typeface="+mn-lt"/>
              </a:rPr>
              <a:t>Three Effect Evaporator</a:t>
            </a:r>
          </a:p>
        </p:txBody>
      </p:sp>
      <p:sp>
        <p:nvSpPr>
          <p:cNvPr id="2" name="Date Placeholder 1"/>
          <p:cNvSpPr>
            <a:spLocks noGrp="1"/>
          </p:cNvSpPr>
          <p:nvPr>
            <p:ph type="dt" sz="half" idx="10"/>
          </p:nvPr>
        </p:nvSpPr>
        <p:spPr/>
        <p:txBody>
          <a:bodyPr/>
          <a:lstStyle/>
          <a:p>
            <a:pPr>
              <a:defRPr/>
            </a:pPr>
            <a:r>
              <a:rPr lang="en-US" sz="1600" dirty="0">
                <a:solidFill>
                  <a:srgbClr val="000000"/>
                </a:solidFill>
              </a:rPr>
              <a:t>ABE 303 </a:t>
            </a:r>
          </a:p>
        </p:txBody>
      </p:sp>
    </p:spTree>
  </p:cSld>
  <p:clrMapOvr>
    <a:masterClrMapping/>
  </p:clrMapOvr>
</p:sld>
</file>

<file path=ppt/theme/theme1.xml><?xml version="1.0" encoding="utf-8"?>
<a:theme xmlns:a="http://schemas.openxmlformats.org/drawingml/2006/main" name="Beam">
  <a:themeElements>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Bea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eam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Beam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Beam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Beam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Beam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Beam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Beam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Beam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Beam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Beam</Template>
  <TotalTime>7202</TotalTime>
  <Words>1653</Words>
  <Application>Microsoft Office PowerPoint</Application>
  <PresentationFormat>Custom</PresentationFormat>
  <Paragraphs>498</Paragraphs>
  <Slides>45</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4</vt:i4>
      </vt:variant>
      <vt:variant>
        <vt:lpstr>Slide Titles</vt:lpstr>
      </vt:variant>
      <vt:variant>
        <vt:i4>45</vt:i4>
      </vt:variant>
    </vt:vector>
  </HeadingPairs>
  <TitlesOfParts>
    <vt:vector size="56" baseType="lpstr">
      <vt:lpstr>Aria;</vt:lpstr>
      <vt:lpstr>Arial</vt:lpstr>
      <vt:lpstr>Arial Narrow</vt:lpstr>
      <vt:lpstr>Tahoma</vt:lpstr>
      <vt:lpstr>Times New Roman</vt:lpstr>
      <vt:lpstr>Wingdings</vt:lpstr>
      <vt:lpstr>Beam</vt:lpstr>
      <vt:lpstr>Photo Editor Photo</vt:lpstr>
      <vt:lpstr>Equation</vt:lpstr>
      <vt:lpstr>Image</vt:lpstr>
      <vt:lpstr>MathType 6.0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PHYSICAL PROPERTIES Density and Porosity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Osvaldo Campanella</dc:creator>
  <cp:lastModifiedBy>Osvaldo H Campanella</cp:lastModifiedBy>
  <cp:revision>107</cp:revision>
  <cp:lastPrinted>2013-08-19T20:54:14Z</cp:lastPrinted>
  <dcterms:created xsi:type="dcterms:W3CDTF">2001-08-19T18:42:21Z</dcterms:created>
  <dcterms:modified xsi:type="dcterms:W3CDTF">2017-08-22T10:31:25Z</dcterms:modified>
</cp:coreProperties>
</file>